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  <p:sldId id="266" r:id="rId7"/>
    <p:sldId id="263" r:id="rId8"/>
    <p:sldId id="264" r:id="rId9"/>
    <p:sldId id="267" r:id="rId10"/>
    <p:sldId id="309" r:id="rId11"/>
    <p:sldId id="265" r:id="rId12"/>
    <p:sldId id="260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2" r:id="rId31"/>
    <p:sldId id="286" r:id="rId32"/>
    <p:sldId id="287" r:id="rId33"/>
    <p:sldId id="288" r:id="rId34"/>
    <p:sldId id="289" r:id="rId35"/>
    <p:sldId id="306" r:id="rId36"/>
    <p:sldId id="307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8" r:id="rId5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511A"/>
    <a:srgbClr val="64F51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1302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3A7F3A-F2A6-43BD-B336-9F314334DAD5}" type="doc">
      <dgm:prSet loTypeId="urn:microsoft.com/office/officeart/2005/8/layout/radial4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8E6153B-507D-482D-8FEC-918F089566F7}">
      <dgm:prSet phldrT="[Texte]" custT="1"/>
      <dgm:spPr/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ar-SA" sz="4400" b="1" cap="none" spc="0" dirty="0" smtClean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dalus" pitchFamily="18" charset="-78"/>
              <a:cs typeface="Andalus" pitchFamily="18" charset="-78"/>
            </a:rPr>
            <a:t>شروط التوجيه السليم:</a:t>
          </a:r>
          <a:endParaRPr lang="fr-FR" sz="4400" b="1" cap="none" spc="0" dirty="0">
            <a:ln w="11430"/>
            <a:solidFill>
              <a:srgbClr val="00B050"/>
            </a:soli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CA6952DA-2CDB-4F10-9C0B-A5847146070D}" type="parTrans" cxnId="{F6E61892-E30E-4554-9C89-3673B28E8EE5}">
      <dgm:prSet/>
      <dgm:spPr/>
      <dgm:t>
        <a:bodyPr/>
        <a:lstStyle/>
        <a:p>
          <a:endParaRPr lang="fr-FR"/>
        </a:p>
      </dgm:t>
    </dgm:pt>
    <dgm:pt modelId="{3FE6FBF4-CCA1-43B7-AB5E-360AA1023A9B}" type="sibTrans" cxnId="{F6E61892-E30E-4554-9C89-3673B28E8EE5}">
      <dgm:prSet/>
      <dgm:spPr/>
      <dgm:t>
        <a:bodyPr/>
        <a:lstStyle/>
        <a:p>
          <a:endParaRPr lang="fr-FR"/>
        </a:p>
      </dgm:t>
    </dgm:pt>
    <dgm:pt modelId="{A75DA439-D4C3-4527-94D3-D34D5C7475CA}">
      <dgm:prSet phldrT="[Texte]"/>
      <dgm:spPr/>
      <dgm:t>
        <a:bodyPr/>
        <a:lstStyle/>
        <a:p>
          <a:r>
            <a:rPr lang="ar-SA" b="1" u="none" dirty="0" smtClean="0">
              <a:solidFill>
                <a:srgbClr val="FFFF00"/>
              </a:solidFill>
            </a:rPr>
            <a:t>الحصول على معلومات حول الدراسة</a:t>
          </a:r>
          <a:endParaRPr lang="fr-FR" u="none" dirty="0">
            <a:solidFill>
              <a:srgbClr val="FFFF00"/>
            </a:solidFill>
          </a:endParaRPr>
        </a:p>
      </dgm:t>
    </dgm:pt>
    <dgm:pt modelId="{7DEA80BA-D241-46E4-B181-314D88CB0364}" type="parTrans" cxnId="{C596628A-8F14-48D5-988B-7EFF05B7C1CD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4D1D5B8C-8DCD-4EAB-8451-22A40FCE8638}" type="sibTrans" cxnId="{C596628A-8F14-48D5-988B-7EFF05B7C1CD}">
      <dgm:prSet/>
      <dgm:spPr/>
      <dgm:t>
        <a:bodyPr/>
        <a:lstStyle/>
        <a:p>
          <a:endParaRPr lang="fr-FR"/>
        </a:p>
      </dgm:t>
    </dgm:pt>
    <dgm:pt modelId="{13471778-2A04-411B-A5FD-F01BAAA88C8E}">
      <dgm:prSet phldrT="[Texte]"/>
      <dgm:spPr/>
      <dgm:t>
        <a:bodyPr/>
        <a:lstStyle/>
        <a:p>
          <a:r>
            <a:rPr lang="ar-SA" b="1" u="none" dirty="0" smtClean="0">
              <a:solidFill>
                <a:srgbClr val="FFFF00"/>
              </a:solidFill>
            </a:rPr>
            <a:t>معرفة الذات </a:t>
          </a:r>
          <a:endParaRPr lang="fr-FR" u="none" dirty="0">
            <a:solidFill>
              <a:srgbClr val="FFFF00"/>
            </a:solidFill>
          </a:endParaRPr>
        </a:p>
      </dgm:t>
    </dgm:pt>
    <dgm:pt modelId="{24417720-BB87-4619-9B7F-1F22C5A32BB4}" type="parTrans" cxnId="{7BD7B272-15F8-4668-A7D7-8B84875EEE8F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A6354F3D-D27B-4CB3-921A-9C9BCEB73E13}" type="sibTrans" cxnId="{7BD7B272-15F8-4668-A7D7-8B84875EEE8F}">
      <dgm:prSet/>
      <dgm:spPr/>
      <dgm:t>
        <a:bodyPr/>
        <a:lstStyle/>
        <a:p>
          <a:endParaRPr lang="fr-FR"/>
        </a:p>
      </dgm:t>
    </dgm:pt>
    <dgm:pt modelId="{B8214B13-FFD1-42FD-8638-CE29CBFA9227}">
      <dgm:prSet phldrT="[Texte]"/>
      <dgm:spPr/>
      <dgm:t>
        <a:bodyPr/>
        <a:lstStyle/>
        <a:p>
          <a:r>
            <a:rPr lang="ar-SA" b="1" u="none" dirty="0" smtClean="0">
              <a:solidFill>
                <a:srgbClr val="FFFF00"/>
              </a:solidFill>
            </a:rPr>
            <a:t>اتخاذ القرار </a:t>
          </a:r>
          <a:endParaRPr lang="fr-FR" dirty="0">
            <a:solidFill>
              <a:srgbClr val="FFFF00"/>
            </a:solidFill>
          </a:endParaRPr>
        </a:p>
      </dgm:t>
    </dgm:pt>
    <dgm:pt modelId="{AC49E534-D91D-464D-95AA-06B286AC2F1A}" type="parTrans" cxnId="{7F905071-5339-45A1-BCAA-68D39FE385FE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B0CA22C3-E868-42BC-B71C-79ED89CF6757}" type="sibTrans" cxnId="{7F905071-5339-45A1-BCAA-68D39FE385FE}">
      <dgm:prSet/>
      <dgm:spPr/>
      <dgm:t>
        <a:bodyPr/>
        <a:lstStyle/>
        <a:p>
          <a:endParaRPr lang="fr-FR"/>
        </a:p>
      </dgm:t>
    </dgm:pt>
    <dgm:pt modelId="{AC71D501-7987-417E-8511-EF2422B94957}">
      <dgm:prSet/>
      <dgm:spPr/>
      <dgm:t>
        <a:bodyPr/>
        <a:lstStyle/>
        <a:p>
          <a:r>
            <a:rPr lang="ar-SA" b="1" u="none" dirty="0" smtClean="0">
              <a:solidFill>
                <a:srgbClr val="FFFF00"/>
              </a:solidFill>
            </a:rPr>
            <a:t>التنفيذ</a:t>
          </a:r>
          <a:endParaRPr lang="fr-FR" dirty="0">
            <a:solidFill>
              <a:srgbClr val="FFFF00"/>
            </a:solidFill>
          </a:endParaRPr>
        </a:p>
      </dgm:t>
    </dgm:pt>
    <dgm:pt modelId="{D4A45BAC-1DCA-4152-A7E6-5D4268B658EA}" type="parTrans" cxnId="{E1B45DB0-5A5C-48A4-9EAF-6D93F35A5CDE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fr-FR"/>
        </a:p>
      </dgm:t>
    </dgm:pt>
    <dgm:pt modelId="{8CD28F99-8F08-4CC2-9A48-4FBDD85E6D2C}" type="sibTrans" cxnId="{E1B45DB0-5A5C-48A4-9EAF-6D93F35A5CDE}">
      <dgm:prSet/>
      <dgm:spPr/>
      <dgm:t>
        <a:bodyPr/>
        <a:lstStyle/>
        <a:p>
          <a:endParaRPr lang="fr-FR"/>
        </a:p>
      </dgm:t>
    </dgm:pt>
    <dgm:pt modelId="{713BE7F9-AFBB-45A4-BE34-95FF46C5DBE2}" type="pres">
      <dgm:prSet presAssocID="{A43A7F3A-F2A6-43BD-B336-9F314334DAD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7E0CF9D-85C8-483A-9D14-2FD274A00D2A}" type="pres">
      <dgm:prSet presAssocID="{18E6153B-507D-482D-8FEC-918F089566F7}" presName="centerShape" presStyleLbl="node0" presStyleIdx="0" presStyleCnt="1" custScaleX="138104" custScaleY="127692"/>
      <dgm:spPr/>
      <dgm:t>
        <a:bodyPr/>
        <a:lstStyle/>
        <a:p>
          <a:endParaRPr lang="fr-FR"/>
        </a:p>
      </dgm:t>
    </dgm:pt>
    <dgm:pt modelId="{95E2C8EA-AAA5-4370-A6B9-4793E1BD4E49}" type="pres">
      <dgm:prSet presAssocID="{D4A45BAC-1DCA-4152-A7E6-5D4268B658EA}" presName="parTrans" presStyleLbl="bgSibTrans2D1" presStyleIdx="0" presStyleCnt="4" custLinFactNeighborX="5422"/>
      <dgm:spPr/>
      <dgm:t>
        <a:bodyPr/>
        <a:lstStyle/>
        <a:p>
          <a:endParaRPr lang="fr-FR"/>
        </a:p>
      </dgm:t>
    </dgm:pt>
    <dgm:pt modelId="{FA2D019B-C94A-42A7-8CC0-7763AF49EDD2}" type="pres">
      <dgm:prSet presAssocID="{AC71D501-7987-417E-8511-EF2422B9495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E4249C0-8C9A-43AB-8F18-CF74C6F07534}" type="pres">
      <dgm:prSet presAssocID="{AC49E534-D91D-464D-95AA-06B286AC2F1A}" presName="parTrans" presStyleLbl="bgSibTrans2D1" presStyleIdx="1" presStyleCnt="4"/>
      <dgm:spPr/>
      <dgm:t>
        <a:bodyPr/>
        <a:lstStyle/>
        <a:p>
          <a:endParaRPr lang="fr-FR"/>
        </a:p>
      </dgm:t>
    </dgm:pt>
    <dgm:pt modelId="{13118708-717E-4610-9463-3CA54E304746}" type="pres">
      <dgm:prSet presAssocID="{B8214B13-FFD1-42FD-8638-CE29CBFA922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631EC21-5FF1-450C-B4B3-012B490E8429}" type="pres">
      <dgm:prSet presAssocID="{7DEA80BA-D241-46E4-B181-314D88CB0364}" presName="parTrans" presStyleLbl="bgSibTrans2D1" presStyleIdx="2" presStyleCnt="4"/>
      <dgm:spPr/>
      <dgm:t>
        <a:bodyPr/>
        <a:lstStyle/>
        <a:p>
          <a:endParaRPr lang="fr-FR"/>
        </a:p>
      </dgm:t>
    </dgm:pt>
    <dgm:pt modelId="{3F424B34-F2F2-4EC4-B7D0-50C1146EBBAD}" type="pres">
      <dgm:prSet presAssocID="{A75DA439-D4C3-4527-94D3-D34D5C7475C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304ECD-052B-4138-9706-0F42CCD35F5E}" type="pres">
      <dgm:prSet presAssocID="{24417720-BB87-4619-9B7F-1F22C5A32BB4}" presName="parTrans" presStyleLbl="bgSibTrans2D1" presStyleIdx="3" presStyleCnt="4" custLinFactNeighborX="-5422"/>
      <dgm:spPr/>
      <dgm:t>
        <a:bodyPr/>
        <a:lstStyle/>
        <a:p>
          <a:endParaRPr lang="fr-FR"/>
        </a:p>
      </dgm:t>
    </dgm:pt>
    <dgm:pt modelId="{68166376-D5E6-40A9-B5FB-D4B00EA91717}" type="pres">
      <dgm:prSet presAssocID="{13471778-2A04-411B-A5FD-F01BAAA88C8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596628A-8F14-48D5-988B-7EFF05B7C1CD}" srcId="{18E6153B-507D-482D-8FEC-918F089566F7}" destId="{A75DA439-D4C3-4527-94D3-D34D5C7475CA}" srcOrd="2" destOrd="0" parTransId="{7DEA80BA-D241-46E4-B181-314D88CB0364}" sibTransId="{4D1D5B8C-8DCD-4EAB-8451-22A40FCE8638}"/>
    <dgm:cxn modelId="{7F905071-5339-45A1-BCAA-68D39FE385FE}" srcId="{18E6153B-507D-482D-8FEC-918F089566F7}" destId="{B8214B13-FFD1-42FD-8638-CE29CBFA9227}" srcOrd="1" destOrd="0" parTransId="{AC49E534-D91D-464D-95AA-06B286AC2F1A}" sibTransId="{B0CA22C3-E868-42BC-B71C-79ED89CF6757}"/>
    <dgm:cxn modelId="{58F15159-8431-4ACA-A236-2A44E0DD4292}" type="presOf" srcId="{18E6153B-507D-482D-8FEC-918F089566F7}" destId="{07E0CF9D-85C8-483A-9D14-2FD274A00D2A}" srcOrd="0" destOrd="0" presId="urn:microsoft.com/office/officeart/2005/8/layout/radial4"/>
    <dgm:cxn modelId="{BAB4B1DD-E848-4408-AF8F-C93BBCB6A5C1}" type="presOf" srcId="{7DEA80BA-D241-46E4-B181-314D88CB0364}" destId="{2631EC21-5FF1-450C-B4B3-012B490E8429}" srcOrd="0" destOrd="0" presId="urn:microsoft.com/office/officeart/2005/8/layout/radial4"/>
    <dgm:cxn modelId="{277758B0-E2D7-4687-9236-7F599C58E497}" type="presOf" srcId="{A43A7F3A-F2A6-43BD-B336-9F314334DAD5}" destId="{713BE7F9-AFBB-45A4-BE34-95FF46C5DBE2}" srcOrd="0" destOrd="0" presId="urn:microsoft.com/office/officeart/2005/8/layout/radial4"/>
    <dgm:cxn modelId="{4AC39F28-91B1-471C-9641-810C2F16F282}" type="presOf" srcId="{24417720-BB87-4619-9B7F-1F22C5A32BB4}" destId="{19304ECD-052B-4138-9706-0F42CCD35F5E}" srcOrd="0" destOrd="0" presId="urn:microsoft.com/office/officeart/2005/8/layout/radial4"/>
    <dgm:cxn modelId="{E64592E6-F3D0-43A5-BF41-7042C59F3AB4}" type="presOf" srcId="{AC71D501-7987-417E-8511-EF2422B94957}" destId="{FA2D019B-C94A-42A7-8CC0-7763AF49EDD2}" srcOrd="0" destOrd="0" presId="urn:microsoft.com/office/officeart/2005/8/layout/radial4"/>
    <dgm:cxn modelId="{D81CCD6F-61CF-4387-A247-351F199FBC68}" type="presOf" srcId="{B8214B13-FFD1-42FD-8638-CE29CBFA9227}" destId="{13118708-717E-4610-9463-3CA54E304746}" srcOrd="0" destOrd="0" presId="urn:microsoft.com/office/officeart/2005/8/layout/radial4"/>
    <dgm:cxn modelId="{62F37243-F6EA-4668-84A6-2AC2D375AFBD}" type="presOf" srcId="{AC49E534-D91D-464D-95AA-06B286AC2F1A}" destId="{BE4249C0-8C9A-43AB-8F18-CF74C6F07534}" srcOrd="0" destOrd="0" presId="urn:microsoft.com/office/officeart/2005/8/layout/radial4"/>
    <dgm:cxn modelId="{F6E61892-E30E-4554-9C89-3673B28E8EE5}" srcId="{A43A7F3A-F2A6-43BD-B336-9F314334DAD5}" destId="{18E6153B-507D-482D-8FEC-918F089566F7}" srcOrd="0" destOrd="0" parTransId="{CA6952DA-2CDB-4F10-9C0B-A5847146070D}" sibTransId="{3FE6FBF4-CCA1-43B7-AB5E-360AA1023A9B}"/>
    <dgm:cxn modelId="{7BD7B272-15F8-4668-A7D7-8B84875EEE8F}" srcId="{18E6153B-507D-482D-8FEC-918F089566F7}" destId="{13471778-2A04-411B-A5FD-F01BAAA88C8E}" srcOrd="3" destOrd="0" parTransId="{24417720-BB87-4619-9B7F-1F22C5A32BB4}" sibTransId="{A6354F3D-D27B-4CB3-921A-9C9BCEB73E13}"/>
    <dgm:cxn modelId="{D5460994-3994-45D8-A8CA-B73EAD52BC7E}" type="presOf" srcId="{A75DA439-D4C3-4527-94D3-D34D5C7475CA}" destId="{3F424B34-F2F2-4EC4-B7D0-50C1146EBBAD}" srcOrd="0" destOrd="0" presId="urn:microsoft.com/office/officeart/2005/8/layout/radial4"/>
    <dgm:cxn modelId="{E1B45DB0-5A5C-48A4-9EAF-6D93F35A5CDE}" srcId="{18E6153B-507D-482D-8FEC-918F089566F7}" destId="{AC71D501-7987-417E-8511-EF2422B94957}" srcOrd="0" destOrd="0" parTransId="{D4A45BAC-1DCA-4152-A7E6-5D4268B658EA}" sibTransId="{8CD28F99-8F08-4CC2-9A48-4FBDD85E6D2C}"/>
    <dgm:cxn modelId="{349F282D-53B2-4E2A-951B-DAFD575A136B}" type="presOf" srcId="{D4A45BAC-1DCA-4152-A7E6-5D4268B658EA}" destId="{95E2C8EA-AAA5-4370-A6B9-4793E1BD4E49}" srcOrd="0" destOrd="0" presId="urn:microsoft.com/office/officeart/2005/8/layout/radial4"/>
    <dgm:cxn modelId="{6CFAAC56-FB56-4A8B-B36A-F1893B2C693F}" type="presOf" srcId="{13471778-2A04-411B-A5FD-F01BAAA88C8E}" destId="{68166376-D5E6-40A9-B5FB-D4B00EA91717}" srcOrd="0" destOrd="0" presId="urn:microsoft.com/office/officeart/2005/8/layout/radial4"/>
    <dgm:cxn modelId="{269C8D05-621E-41ED-903C-2BD8E91AAD4D}" type="presParOf" srcId="{713BE7F9-AFBB-45A4-BE34-95FF46C5DBE2}" destId="{07E0CF9D-85C8-483A-9D14-2FD274A00D2A}" srcOrd="0" destOrd="0" presId="urn:microsoft.com/office/officeart/2005/8/layout/radial4"/>
    <dgm:cxn modelId="{D7179551-BB7C-43DE-B455-939571B39834}" type="presParOf" srcId="{713BE7F9-AFBB-45A4-BE34-95FF46C5DBE2}" destId="{95E2C8EA-AAA5-4370-A6B9-4793E1BD4E49}" srcOrd="1" destOrd="0" presId="urn:microsoft.com/office/officeart/2005/8/layout/radial4"/>
    <dgm:cxn modelId="{0B75F558-AA3A-4029-9B28-E924EF32D60E}" type="presParOf" srcId="{713BE7F9-AFBB-45A4-BE34-95FF46C5DBE2}" destId="{FA2D019B-C94A-42A7-8CC0-7763AF49EDD2}" srcOrd="2" destOrd="0" presId="urn:microsoft.com/office/officeart/2005/8/layout/radial4"/>
    <dgm:cxn modelId="{0F94C57D-CFDC-4FFE-8B92-678751E3AB3B}" type="presParOf" srcId="{713BE7F9-AFBB-45A4-BE34-95FF46C5DBE2}" destId="{BE4249C0-8C9A-43AB-8F18-CF74C6F07534}" srcOrd="3" destOrd="0" presId="urn:microsoft.com/office/officeart/2005/8/layout/radial4"/>
    <dgm:cxn modelId="{DDA869C8-EFE1-4E8A-AD7F-B956853179DA}" type="presParOf" srcId="{713BE7F9-AFBB-45A4-BE34-95FF46C5DBE2}" destId="{13118708-717E-4610-9463-3CA54E304746}" srcOrd="4" destOrd="0" presId="urn:microsoft.com/office/officeart/2005/8/layout/radial4"/>
    <dgm:cxn modelId="{75918B5B-1325-4E63-8389-598A4AAB3FBF}" type="presParOf" srcId="{713BE7F9-AFBB-45A4-BE34-95FF46C5DBE2}" destId="{2631EC21-5FF1-450C-B4B3-012B490E8429}" srcOrd="5" destOrd="0" presId="urn:microsoft.com/office/officeart/2005/8/layout/radial4"/>
    <dgm:cxn modelId="{C788FDCB-8EBC-48C1-BF79-E172D3F91781}" type="presParOf" srcId="{713BE7F9-AFBB-45A4-BE34-95FF46C5DBE2}" destId="{3F424B34-F2F2-4EC4-B7D0-50C1146EBBAD}" srcOrd="6" destOrd="0" presId="urn:microsoft.com/office/officeart/2005/8/layout/radial4"/>
    <dgm:cxn modelId="{0CFD97BE-F714-45A6-A009-6BB314EC9D94}" type="presParOf" srcId="{713BE7F9-AFBB-45A4-BE34-95FF46C5DBE2}" destId="{19304ECD-052B-4138-9706-0F42CCD35F5E}" srcOrd="7" destOrd="0" presId="urn:microsoft.com/office/officeart/2005/8/layout/radial4"/>
    <dgm:cxn modelId="{A0A582CF-31E8-4D3F-8C48-10917843486A}" type="presParOf" srcId="{713BE7F9-AFBB-45A4-BE34-95FF46C5DBE2}" destId="{68166376-D5E6-40A9-B5FB-D4B00EA91717}" srcOrd="8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C17EAAB-7888-433F-84E2-4E482A2CD32B}" type="datetimeFigureOut">
              <a:rPr lang="fr-FR" smtClean="0"/>
              <a:pPr/>
              <a:t>05/03/2014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025569-D0F3-48DA-9FB9-75FD293803C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r.wikipedia.org/wiki/%D9%85%D9%84%D9%81:Ibn_zohr.gi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el-wlid.com/t224489.html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2910" y="2210882"/>
            <a:ext cx="8643998" cy="2646878"/>
          </a:xfrm>
          <a:prstGeom prst="rect">
            <a:avLst/>
          </a:prstGeom>
          <a:noFill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16600" b="1" cap="all" dirty="0" smtClean="0">
                <a:ln/>
                <a:solidFill>
                  <a:srgbClr val="00B0F0"/>
                </a:solidFill>
                <a:effectLst>
                  <a:glow rad="101600">
                    <a:schemeClr val="accent5">
                      <a:lumMod val="60000"/>
                      <a:lumOff val="40000"/>
                      <a:alpha val="6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التوجيه المدرسي</a:t>
            </a:r>
            <a:endParaRPr lang="fr-FR" sz="16600" b="1" cap="all" dirty="0">
              <a:ln/>
              <a:solidFill>
                <a:srgbClr val="00B0F0"/>
              </a:solidFill>
              <a:effectLst>
                <a:glow rad="101600">
                  <a:schemeClr val="accent5">
                    <a:lumMod val="60000"/>
                    <a:lumOff val="40000"/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928926" y="5832479"/>
            <a:ext cx="414340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800" b="1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اعداد</a:t>
            </a:r>
            <a:r>
              <a:rPr lang="ar-SA" sz="28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و تقديــم : </a:t>
            </a:r>
            <a:r>
              <a:rPr lang="ar-SA" sz="2800" b="1" dirty="0" err="1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بوصفر</a:t>
            </a:r>
            <a:r>
              <a:rPr lang="ar-SA" sz="2800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محمد</a:t>
            </a:r>
            <a:endParaRPr lang="fr-FR" sz="2800" b="1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928926" y="4864254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dirty="0" smtClean="0">
                <a:ln w="11430">
                  <a:noFill/>
                </a:ln>
                <a:solidFill>
                  <a:srgbClr val="00B05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تلاميذ علوم تجريبية </a:t>
            </a:r>
            <a:r>
              <a:rPr lang="ar-SA" sz="4000" b="1" dirty="0" err="1" smtClean="0">
                <a:ln w="11430">
                  <a:noFill/>
                </a:ln>
                <a:solidFill>
                  <a:srgbClr val="00B05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4000" b="1" dirty="0" smtClean="0">
                <a:ln w="11430">
                  <a:noFill/>
                </a:ln>
                <a:solidFill>
                  <a:srgbClr val="00B05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علوم فيزيائية</a:t>
            </a:r>
            <a:endParaRPr lang="fr-FR" sz="4000" b="1" dirty="0">
              <a:ln w="11430">
                <a:noFill/>
              </a:ln>
              <a:solidFill>
                <a:srgbClr val="00B05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000364" y="1714488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400" b="1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قافلـــــــــــــــــة </a:t>
            </a:r>
            <a:endParaRPr lang="fr-FR" sz="4400" b="1" cap="all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786446" y="0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400" b="1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بسم الله الرحمن الرحيم</a:t>
            </a:r>
            <a:endParaRPr lang="fr-FR" sz="4400" b="1" cap="all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714480" y="853843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36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الثانويــــة </a:t>
            </a:r>
            <a:r>
              <a:rPr lang="ar-SA" sz="3600" b="1" cap="all" dirty="0" err="1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التأهيلية</a:t>
            </a:r>
            <a:r>
              <a:rPr lang="ar-SA" sz="36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ar-SA" sz="3600" b="1" cap="all" dirty="0" err="1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أيت</a:t>
            </a:r>
            <a:r>
              <a:rPr lang="ar-SA" sz="36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بعمران</a:t>
            </a:r>
            <a:endParaRPr lang="fr-FR" sz="3600" b="1" cap="all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71736" y="214290"/>
            <a:ext cx="35719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كلية العلـــوم  </a:t>
            </a:r>
          </a:p>
          <a:p>
            <a:pPr algn="ctr"/>
            <a:r>
              <a:rPr lang="ar-SA" sz="40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-</a:t>
            </a:r>
            <a:r>
              <a:rPr lang="ar-SA" sz="4000" b="1" cap="all" dirty="0" err="1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أكاديــــــر</a:t>
            </a:r>
            <a:r>
              <a:rPr lang="ar-SA" sz="4000" b="1" cap="all" dirty="0" smtClean="0">
                <a:ln/>
                <a:solidFill>
                  <a:srgbClr val="FFC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- </a:t>
            </a:r>
            <a:endParaRPr lang="fr-FR" sz="4000" b="1" cap="all" dirty="0">
              <a:ln/>
              <a:solidFill>
                <a:srgbClr val="FFC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786050" y="1649544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www.fsa.ac.ma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1472" y="6143644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ar-SA" sz="40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حي الداخلــــة</a:t>
            </a:r>
            <a:endParaRPr lang="fr-FR" sz="4000" b="1" dirty="0">
              <a:ln/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Image 4" descr="Ibn zohr.gif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1710" y="-24"/>
            <a:ext cx="1706570" cy="156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2" y="-24"/>
            <a:ext cx="1681351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928794" y="214290"/>
            <a:ext cx="5286412" cy="844808"/>
          </a:xfrm>
          <a:prstGeom prst="cube">
            <a:avLst>
              <a:gd name="adj" fmla="val 16899"/>
            </a:avLst>
          </a:prstGeom>
          <a:solidFill>
            <a:srgbClr val="00B05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الشعب المتوفرة </a:t>
            </a:r>
            <a:endParaRPr lang="fr-FR" sz="4000" b="1" cap="all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750183" y="1357298"/>
            <a:ext cx="5929354" cy="578882"/>
          </a:xfrm>
          <a:prstGeom prst="roundRect">
            <a:avLst/>
          </a:prstGeom>
          <a:solidFill>
            <a:srgbClr val="64F51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800" b="1" dirty="0" smtClean="0">
                <a:solidFill>
                  <a:schemeClr val="accent3"/>
                </a:solidFill>
              </a:rPr>
              <a:t> </a:t>
            </a:r>
            <a:r>
              <a:rPr lang="fr-FR" sz="2800" b="1" dirty="0" smtClean="0">
                <a:solidFill>
                  <a:schemeClr val="accent3"/>
                </a:solidFill>
              </a:rPr>
              <a:t>science mathématique (SM) </a:t>
            </a:r>
            <a:r>
              <a:rPr lang="ar-SA" sz="2800" b="1" dirty="0" smtClean="0">
                <a:solidFill>
                  <a:schemeClr val="accent3"/>
                </a:solidFill>
              </a:rPr>
              <a:t>الریاضیات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034" y="2143116"/>
            <a:ext cx="8143932" cy="578882"/>
          </a:xfrm>
          <a:prstGeom prst="roundRect">
            <a:avLst/>
          </a:prstGeom>
          <a:solidFill>
            <a:srgbClr val="64F51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accent5">
                    <a:lumMod val="75000"/>
                  </a:schemeClr>
                </a:solidFill>
              </a:rPr>
              <a:t> science math-informatique (SMI) </a:t>
            </a:r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</a:rPr>
              <a:t>الریاضیات والإعلامیات</a:t>
            </a:r>
            <a:endParaRPr lang="fr-FR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57290" y="2928934"/>
            <a:ext cx="6715140" cy="578882"/>
          </a:xfrm>
          <a:prstGeom prst="roundRect">
            <a:avLst/>
          </a:prstGeom>
          <a:solidFill>
            <a:srgbClr val="64F51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C00000"/>
                </a:solidFill>
              </a:rPr>
              <a:t> science physique (SMP) </a:t>
            </a:r>
            <a:r>
              <a:rPr lang="ar-SA" sz="2800" b="1" dirty="0" smtClean="0">
                <a:solidFill>
                  <a:srgbClr val="C00000"/>
                </a:solidFill>
              </a:rPr>
              <a:t>الفیزیاء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071522" y="4357694"/>
            <a:ext cx="7286676" cy="578882"/>
          </a:xfrm>
          <a:prstGeom prst="roundRect">
            <a:avLst/>
          </a:prstGeom>
          <a:solidFill>
            <a:srgbClr val="64F51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B0F0"/>
                </a:solidFill>
              </a:rPr>
              <a:t> science de la vie (=la biologie -SV-)   </a:t>
            </a:r>
            <a:r>
              <a:rPr lang="ar-SA" sz="2800" b="1" dirty="0" smtClean="0">
                <a:solidFill>
                  <a:srgbClr val="00B0F0"/>
                </a:solidFill>
              </a:rPr>
              <a:t>علوم الحیاة</a:t>
            </a:r>
            <a:endParaRPr lang="fr-FR" sz="2800" dirty="0">
              <a:solidFill>
                <a:srgbClr val="00B0F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803894" y="3643314"/>
            <a:ext cx="3821933" cy="578882"/>
          </a:xfrm>
          <a:prstGeom prst="roundRect">
            <a:avLst/>
          </a:prstGeom>
          <a:solidFill>
            <a:srgbClr val="64F51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FF0000"/>
                </a:solidFill>
              </a:rPr>
              <a:t>Chimie (SMC)  </a:t>
            </a:r>
            <a:r>
              <a:rPr lang="ar-SA" sz="2800" b="1" dirty="0" smtClean="0">
                <a:solidFill>
                  <a:srgbClr val="FF0000"/>
                </a:solidFill>
              </a:rPr>
              <a:t>الكیمیاء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85720" y="5230912"/>
            <a:ext cx="8429684" cy="1055608"/>
          </a:xfrm>
          <a:prstGeom prst="roundRect">
            <a:avLst/>
          </a:prstGeom>
          <a:solidFill>
            <a:srgbClr val="64F51B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CC511A"/>
                </a:solidFill>
              </a:rPr>
              <a:t> science de la terre et de l’univers (=la géologie-STU-)  </a:t>
            </a:r>
            <a:r>
              <a:rPr lang="ar-SA" sz="2800" b="1" dirty="0" smtClean="0">
                <a:solidFill>
                  <a:srgbClr val="CC511A"/>
                </a:solidFill>
              </a:rPr>
              <a:t>علوم الأرض والكون</a:t>
            </a:r>
            <a:endParaRPr lang="fr-FR" sz="2800" dirty="0" smtClean="0">
              <a:solidFill>
                <a:srgbClr val="CC511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142976" y="428604"/>
            <a:ext cx="6572296" cy="1886605"/>
          </a:xfrm>
          <a:prstGeom prst="ellipseRibbon2">
            <a:avLst>
              <a:gd name="adj1" fmla="val 25000"/>
              <a:gd name="adj2" fmla="val 69104"/>
              <a:gd name="adj3" fmla="val 13224"/>
            </a:avLst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ملف الترشيح </a:t>
            </a:r>
            <a:endParaRPr lang="fr-FR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00034" y="2571744"/>
            <a:ext cx="8001056" cy="39159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dirty="0" smtClean="0"/>
              <a:t>     البكالوریا </a:t>
            </a:r>
            <a:r>
              <a:rPr lang="ar-SA" sz="3200" b="1" dirty="0" smtClean="0"/>
              <a:t>+ 05 نسخ مصادق علیھا،    </a:t>
            </a:r>
          </a:p>
          <a:p>
            <a:pPr algn="r"/>
            <a:r>
              <a:rPr lang="ar-SA" sz="3200" dirty="0" smtClean="0"/>
              <a:t>     الملف الطبي، </a:t>
            </a:r>
          </a:p>
          <a:p>
            <a:pPr algn="r"/>
            <a:r>
              <a:rPr lang="ar-SA" sz="3200" dirty="0" smtClean="0"/>
              <a:t>     نسخة من بطاقة التعریف الوطنیة، </a:t>
            </a:r>
          </a:p>
          <a:p>
            <a:pPr algn="r"/>
            <a:r>
              <a:rPr lang="ar-SA" sz="3200" dirty="0" smtClean="0"/>
              <a:t>     06 صور شخصیة، </a:t>
            </a:r>
          </a:p>
          <a:p>
            <a:pPr algn="r"/>
            <a:r>
              <a:rPr lang="ar-SA" sz="3200" dirty="0" smtClean="0"/>
              <a:t>     06أظرفة تحمل طوابع بریدیة وعنوان </a:t>
            </a:r>
            <a:r>
              <a:rPr lang="ar-SA" sz="3200" dirty="0" err="1" smtClean="0"/>
              <a:t>المترشح</a:t>
            </a:r>
            <a:r>
              <a:rPr lang="ar-SA" sz="3200" dirty="0" smtClean="0"/>
              <a:t> </a:t>
            </a:r>
          </a:p>
          <a:p>
            <a:pPr algn="r"/>
            <a:r>
              <a:rPr lang="ar-SA" sz="3200" dirty="0" smtClean="0"/>
              <a:t>     بطاقة الترشیح تسحب من موقع الجامعة على الإنترنیت خلال </a:t>
            </a:r>
            <a:r>
              <a:rPr lang="ar-SA" sz="3200" dirty="0" err="1" smtClean="0"/>
              <a:t>ش</a:t>
            </a:r>
            <a:r>
              <a:rPr lang="ar-SA" sz="3200" dirty="0" smtClean="0"/>
              <a:t>ھر غشت.</a:t>
            </a:r>
            <a:endParaRPr lang="fr-FR" sz="3200" dirty="0"/>
          </a:p>
        </p:txBody>
      </p:sp>
      <p:sp>
        <p:nvSpPr>
          <p:cNvPr id="8" name="Étoile à 6 branches 7"/>
          <p:cNvSpPr/>
          <p:nvPr/>
        </p:nvSpPr>
        <p:spPr>
          <a:xfrm>
            <a:off x="7786710" y="2928934"/>
            <a:ext cx="285752" cy="285752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Étoile à 6 branches 8"/>
          <p:cNvSpPr/>
          <p:nvPr/>
        </p:nvSpPr>
        <p:spPr>
          <a:xfrm>
            <a:off x="7786710" y="3929066"/>
            <a:ext cx="285752" cy="285752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toile à 6 branches 9"/>
          <p:cNvSpPr/>
          <p:nvPr/>
        </p:nvSpPr>
        <p:spPr>
          <a:xfrm>
            <a:off x="7786710" y="4429132"/>
            <a:ext cx="285752" cy="285752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toile à 6 branches 10"/>
          <p:cNvSpPr/>
          <p:nvPr/>
        </p:nvSpPr>
        <p:spPr>
          <a:xfrm>
            <a:off x="7786710" y="4929198"/>
            <a:ext cx="285752" cy="285752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Étoile à 6 branches 11"/>
          <p:cNvSpPr/>
          <p:nvPr/>
        </p:nvSpPr>
        <p:spPr>
          <a:xfrm>
            <a:off x="7786710" y="5357826"/>
            <a:ext cx="285752" cy="285752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Étoile à 6 branches 12"/>
          <p:cNvSpPr/>
          <p:nvPr/>
        </p:nvSpPr>
        <p:spPr>
          <a:xfrm>
            <a:off x="7786710" y="3429000"/>
            <a:ext cx="285752" cy="285752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14348" y="642918"/>
            <a:ext cx="7643866" cy="1912203"/>
          </a:xfrm>
          <a:prstGeom prst="ellipseRibbon2">
            <a:avLst>
              <a:gd name="adj1" fmla="val 25000"/>
              <a:gd name="adj2" fmla="val 69721"/>
              <a:gd name="adj3" fmla="val 12500"/>
            </a:avLst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كلیات العلوم والتقنیات</a:t>
            </a:r>
            <a:endParaRPr lang="fr-FR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28596" y="3191134"/>
            <a:ext cx="8215370" cy="31668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000" b="1" dirty="0" smtClean="0">
                <a:latin typeface="Arial" pitchFamily="34" charset="0"/>
                <a:cs typeface="Arial" pitchFamily="34" charset="0"/>
              </a:rPr>
              <a:t>     تختص كلیات العلوم والتقنیات بالتكوین في میادین العلوم التطبیقیة والھ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ندسة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 والتكنولوجیا لا سیما الإعلامیات، المیكانیك، ألإلیكترونیك، 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ال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ھ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ندسة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الك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ھ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ربائیة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، ھ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ندسة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 الطرائق، 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ال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ھ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ندسة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 الصناعیة، الاتصالات السلكیة واللاسلكیة والشبكات، 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ال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ھ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ندسة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 المدنیة، 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ال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ھ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ندسة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 الغذائیة، </a:t>
            </a:r>
            <a:r>
              <a:rPr lang="ar-SA" sz="3000" b="1" dirty="0" err="1" smtClean="0">
                <a:latin typeface="Arial" pitchFamily="34" charset="0"/>
                <a:cs typeface="Arial" pitchFamily="34" charset="0"/>
              </a:rPr>
              <a:t>البیولوجیا</a:t>
            </a:r>
            <a:r>
              <a:rPr lang="ar-SA" sz="3000" b="1" dirty="0" smtClean="0">
                <a:latin typeface="Arial" pitchFamily="34" charset="0"/>
                <a:cs typeface="Arial" pitchFamily="34" charset="0"/>
              </a:rPr>
              <a:t>، البیئة، علوم الأرض والبحر...</a:t>
            </a:r>
            <a:endParaRPr lang="fr-FR" sz="3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85786" y="4782278"/>
            <a:ext cx="7572428" cy="646986"/>
          </a:xfrm>
          <a:prstGeom prst="roundRect">
            <a:avLst>
              <a:gd name="adj" fmla="val 35652"/>
            </a:avLst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200" b="1" dirty="0" smtClean="0"/>
              <a:t>03 </a:t>
            </a:r>
            <a:r>
              <a:rPr lang="ar-SA" sz="3200" b="1" dirty="0" err="1" smtClean="0"/>
              <a:t>أظرفة</a:t>
            </a:r>
            <a:r>
              <a:rPr lang="ar-SA" sz="3200" b="1" dirty="0" smtClean="0"/>
              <a:t> تحمل طابعا بریدیا واسم وعنوان </a:t>
            </a:r>
            <a:r>
              <a:rPr lang="ar-SA" sz="3200" b="1" dirty="0" err="1" smtClean="0"/>
              <a:t>المترشح</a:t>
            </a:r>
            <a:r>
              <a:rPr lang="ar-SA" sz="3200" b="1" dirty="0" smtClean="0"/>
              <a:t>.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1142976" y="428604"/>
            <a:ext cx="6572296" cy="1886605"/>
          </a:xfrm>
          <a:prstGeom prst="ellipseRibbon2">
            <a:avLst>
              <a:gd name="adj1" fmla="val 25000"/>
              <a:gd name="adj2" fmla="val 69104"/>
              <a:gd name="adj3" fmla="val 13224"/>
            </a:avLst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ملف الترشيح </a:t>
            </a:r>
            <a:endParaRPr lang="fr-FR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357422" y="3286124"/>
            <a:ext cx="3929090" cy="646986"/>
          </a:xfrm>
          <a:prstGeom prst="roundRect">
            <a:avLst>
              <a:gd name="adj" fmla="val 31433"/>
            </a:avLst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200" b="1" dirty="0" smtClean="0"/>
              <a:t>مطبوع الترشیح؛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85720" y="6029286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ar-SA" sz="20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یودع ملف الترشیح لدى الكلیة</a:t>
            </a:r>
            <a:endParaRPr lang="fr-FR" sz="20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14480" y="857232"/>
            <a:ext cx="4714908" cy="646986"/>
          </a:xfrm>
          <a:prstGeom prst="roundRect">
            <a:avLst>
              <a:gd name="adj" fmla="val 29324"/>
            </a:avLst>
          </a:prstGeom>
          <a:solidFill>
            <a:srgbClr val="64F51B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3200" b="1" dirty="0" smtClean="0">
                <a:ln/>
                <a:solidFill>
                  <a:schemeClr val="accent3"/>
                </a:solidFill>
              </a:rPr>
              <a:t>أنواع الإجازة والبكالوریا المطلوبة</a:t>
            </a:r>
            <a:endParaRPr lang="fr-FR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" name="Image 2" descr="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4554"/>
            <a:ext cx="8786842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62967"/>
            <a:ext cx="8358246" cy="53521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ZoneTexte 3"/>
          <p:cNvSpPr txBox="1"/>
          <p:nvPr/>
        </p:nvSpPr>
        <p:spPr>
          <a:xfrm>
            <a:off x="642910" y="142852"/>
            <a:ext cx="7858180" cy="933152"/>
          </a:xfrm>
          <a:prstGeom prst="roundRect">
            <a:avLst>
              <a:gd name="adj" fmla="val 31096"/>
            </a:avLst>
          </a:prstGeom>
          <a:solidFill>
            <a:srgbClr val="64F51B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مواقع لبعض الكليات المتواجدة بالمغرب</a:t>
            </a:r>
            <a:endParaRPr lang="fr-FR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14282" y="571480"/>
            <a:ext cx="8358246" cy="1579483"/>
          </a:xfrm>
          <a:prstGeom prst="ellipseRibbon2">
            <a:avLst>
              <a:gd name="adj1" fmla="val 25000"/>
              <a:gd name="adj2" fmla="val 66287"/>
              <a:gd name="adj3" fmla="val 12500"/>
            </a:avLst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كليات الطب </a:t>
            </a:r>
            <a:r>
              <a:rPr lang="ar-SA" sz="6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الصيدلـــــــــة</a:t>
            </a:r>
            <a:endParaRPr lang="fr-FR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43042" y="2714620"/>
            <a:ext cx="5500726" cy="844808"/>
          </a:xfrm>
          <a:prstGeom prst="roundRect">
            <a:avLst>
              <a:gd name="adj" fmla="val 28865"/>
            </a:avLst>
          </a:prstGeom>
          <a:solidFill>
            <a:srgbClr val="64F51B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معاییر القبول بكلیة الطب :</a:t>
            </a:r>
            <a:endParaRPr lang="fr-FR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0034" y="3857628"/>
            <a:ext cx="7715304" cy="2441019"/>
          </a:xfrm>
          <a:prstGeom prst="horizontalScroll">
            <a:avLst>
              <a:gd name="adj" fmla="val 801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FF00"/>
                </a:solidFill>
              </a:rPr>
              <a:t>بكالوریا السنة الجاریة في العلوم الریاضیة " </a:t>
            </a:r>
            <a:r>
              <a:rPr lang="ar-SA" sz="3200" b="1" dirty="0" err="1" smtClean="0">
                <a:solidFill>
                  <a:srgbClr val="FFFF00"/>
                </a:solidFill>
              </a:rPr>
              <a:t>أ</a:t>
            </a:r>
            <a:r>
              <a:rPr lang="ar-SA" sz="3200" b="1" dirty="0" smtClean="0">
                <a:solidFill>
                  <a:srgbClr val="FFFF00"/>
                </a:solidFill>
              </a:rPr>
              <a:t> " </a:t>
            </a:r>
            <a:r>
              <a:rPr lang="ar-SA" sz="3200" b="1" dirty="0" err="1" smtClean="0">
                <a:solidFill>
                  <a:srgbClr val="FFFF00"/>
                </a:solidFill>
              </a:rPr>
              <a:t>أ</a:t>
            </a:r>
            <a:r>
              <a:rPr lang="ar-SA" sz="3200" b="1" dirty="0" smtClean="0">
                <a:solidFill>
                  <a:srgbClr val="FFFF00"/>
                </a:solidFill>
              </a:rPr>
              <a:t>و "ب"، </a:t>
            </a:r>
            <a:r>
              <a:rPr lang="ar-SA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العلوم التجریبیة (جمیع المسالك)</a:t>
            </a:r>
            <a:r>
              <a:rPr lang="ar-SA" sz="3200" b="1" dirty="0" smtClean="0">
                <a:solidFill>
                  <a:srgbClr val="FFFF00"/>
                </a:solidFill>
              </a:rPr>
              <a:t>+ انتقاء حسب</a:t>
            </a:r>
          </a:p>
          <a:p>
            <a:pPr algn="r"/>
            <a:r>
              <a:rPr lang="ar-SA" sz="3200" b="1" dirty="0" smtClean="0">
                <a:solidFill>
                  <a:srgbClr val="FFFF00"/>
                </a:solidFill>
              </a:rPr>
              <a:t>المعدل العام للبكالوریا + اختبارات كتابیة في العلوم الطبیعیة ،الكیمیاء، الفیزیاء والریاضیات .</a:t>
            </a:r>
            <a:endParaRPr lang="fr-FR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990770"/>
            <a:ext cx="6572296" cy="200986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ZoneTexte 3"/>
          <p:cNvSpPr txBox="1"/>
          <p:nvPr/>
        </p:nvSpPr>
        <p:spPr>
          <a:xfrm>
            <a:off x="1214414" y="4931174"/>
            <a:ext cx="6572296" cy="15696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200" b="1" u="sng" dirty="0" smtClean="0">
                <a:solidFill>
                  <a:schemeClr val="accent5">
                    <a:lumMod val="75000"/>
                  </a:schemeClr>
                </a:solidFill>
              </a:rPr>
              <a:t>www.fmp-uh2c.ac.ma</a:t>
            </a:r>
          </a:p>
          <a:p>
            <a:pPr algn="ctr"/>
            <a:r>
              <a:rPr lang="fr-FR" sz="3200" b="1" u="sng" dirty="0" smtClean="0">
                <a:solidFill>
                  <a:schemeClr val="accent5">
                    <a:lumMod val="75000"/>
                  </a:schemeClr>
                </a:solidFill>
              </a:rPr>
              <a:t>www.uh2c.ac.ma</a:t>
            </a:r>
            <a:endParaRPr lang="ar-SA" sz="3200" b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ar-SA" sz="3200" b="1" dirty="0" smtClean="0"/>
              <a:t>الدار البیضاء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28728" y="601615"/>
            <a:ext cx="6286544" cy="1684377"/>
          </a:xfrm>
          <a:prstGeom prst="roundRect">
            <a:avLst>
              <a:gd name="adj" fmla="val 2468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B0F0"/>
                </a:solidFill>
              </a:rPr>
              <a:t>التوزيع الجغرافي لبعض الكليات مع مواقعها على </a:t>
            </a:r>
            <a:r>
              <a:rPr lang="ar-SA" sz="4400" b="1" dirty="0" err="1" smtClean="0">
                <a:solidFill>
                  <a:srgbClr val="00B0F0"/>
                </a:solidFill>
              </a:rPr>
              <a:t>النت</a:t>
            </a:r>
            <a:r>
              <a:rPr lang="ar-SA" sz="4400" b="1" dirty="0" smtClean="0">
                <a:solidFill>
                  <a:srgbClr val="00B0F0"/>
                </a:solidFill>
              </a:rPr>
              <a:t> :</a:t>
            </a:r>
            <a:endParaRPr lang="fr-FR" sz="4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4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8671"/>
            <a:ext cx="8929718" cy="564360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500166" y="0"/>
            <a:ext cx="5357850" cy="858857"/>
          </a:xfrm>
          <a:prstGeom prst="bevel">
            <a:avLst/>
          </a:prstGeo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600" b="1" dirty="0" smtClean="0">
                <a:solidFill>
                  <a:schemeClr val="accent6">
                    <a:lumMod val="75000"/>
                  </a:schemeClr>
                </a:solidFill>
              </a:rPr>
              <a:t>روافد كلیات الطب والصیدلة</a:t>
            </a:r>
            <a:endParaRPr lang="fr-FR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85720" y="2571744"/>
            <a:ext cx="8358246" cy="3665815"/>
          </a:xfrm>
          <a:prstGeom prst="bevel">
            <a:avLst>
              <a:gd name="adj" fmla="val 8798"/>
            </a:avLst>
          </a:prstGeom>
          <a:blipFill>
            <a:blip r:embed="rId2"/>
            <a:tile tx="0" ty="0" sx="100000" sy="100000" flip="none" algn="tl"/>
          </a:blip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</a:rPr>
              <a:t>إن عملية </a:t>
            </a:r>
            <a:r>
              <a:rPr lang="ar-SA" sz="3200" dirty="0">
                <a:solidFill>
                  <a:schemeClr val="accent6">
                    <a:lumMod val="75000"/>
                  </a:schemeClr>
                </a:solidFill>
              </a:rPr>
              <a:t>التوجيه المدرسي والمهني </a:t>
            </a:r>
            <a:r>
              <a:rPr lang="ar-SA" sz="3200" dirty="0" smtClean="0">
                <a:solidFill>
                  <a:schemeClr val="accent6">
                    <a:lumMod val="75000"/>
                  </a:schemeClr>
                </a:solidFill>
              </a:rPr>
              <a:t>تعتبر </a:t>
            </a:r>
            <a:r>
              <a:rPr lang="ar-SA" sz="3200" dirty="0">
                <a:solidFill>
                  <a:schemeClr val="accent6">
                    <a:lumMod val="75000"/>
                  </a:schemeClr>
                </a:solidFill>
              </a:rPr>
              <a:t>من أخطر وأدق العمليات في الحقل التربوي، لأنها تتطلب نهج الموضوعية والاحتياط للكشف عن مؤهلات التلميذ وقدراته ومن تم  ترشيده إلى الشعب </a:t>
            </a:r>
            <a:r>
              <a:rPr lang="ar-SA" sz="3200" dirty="0" err="1">
                <a:solidFill>
                  <a:schemeClr val="accent6">
                    <a:lumMod val="75000"/>
                  </a:schemeClr>
                </a:solidFill>
              </a:rPr>
              <a:t>و</a:t>
            </a:r>
            <a:r>
              <a:rPr lang="ar-SA" sz="3200" dirty="0">
                <a:solidFill>
                  <a:schemeClr val="accent6">
                    <a:lumMod val="75000"/>
                  </a:schemeClr>
                </a:solidFill>
              </a:rPr>
              <a:t> المسالك التكوينية المناسبة، لا باعتماد النقط الدراسية فحسب، بل بالنظر لمكونات شخصيته والوسط الذي يحتضنه.</a:t>
            </a:r>
            <a:endParaRPr lang="fr-FR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71472" y="500042"/>
            <a:ext cx="7786742" cy="1664672"/>
          </a:xfrm>
          <a:prstGeom prst="ellipseRibbon">
            <a:avLst>
              <a:gd name="adj1" fmla="val 17796"/>
              <a:gd name="adj2" fmla="val 61936"/>
              <a:gd name="adj3" fmla="val 12500"/>
            </a:avLst>
          </a:prstGeom>
          <a:solidFill>
            <a:srgbClr val="92D05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تقديـــــــــــــــم</a:t>
            </a:r>
            <a:endParaRPr lang="fr-FR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5720" y="500042"/>
            <a:ext cx="7929618" cy="1711107"/>
          </a:xfrm>
          <a:prstGeom prst="ellipseRibbon2">
            <a:avLst>
              <a:gd name="adj1" fmla="val 25000"/>
              <a:gd name="adj2" fmla="val 64802"/>
              <a:gd name="adj3" fmla="val 12500"/>
            </a:avLst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كليات طب الأسنان</a:t>
            </a:r>
            <a:endParaRPr lang="fr-FR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28728" y="2714620"/>
            <a:ext cx="5715040" cy="844808"/>
          </a:xfrm>
          <a:prstGeom prst="roundRect">
            <a:avLst>
              <a:gd name="adj" fmla="val 28865"/>
            </a:avLst>
          </a:prstGeom>
          <a:solidFill>
            <a:srgbClr val="64F51B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معاییر القبول بكلیة طب </a:t>
            </a:r>
            <a:r>
              <a:rPr lang="ar-SA" sz="4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الاسنان</a:t>
            </a:r>
            <a:r>
              <a:rPr lang="ar-SA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:</a:t>
            </a:r>
            <a:endParaRPr lang="fr-FR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00034" y="3857628"/>
            <a:ext cx="7715304" cy="2441019"/>
          </a:xfrm>
          <a:prstGeom prst="horizontalScroll">
            <a:avLst>
              <a:gd name="adj" fmla="val 801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b="1" dirty="0" smtClean="0">
                <a:solidFill>
                  <a:srgbClr val="FFFF00"/>
                </a:solidFill>
              </a:rPr>
              <a:t>بكالوریا السنة الجاریة في العلوم الریاضیة " </a:t>
            </a:r>
            <a:r>
              <a:rPr lang="ar-SA" sz="3200" b="1" dirty="0" err="1" smtClean="0">
                <a:solidFill>
                  <a:srgbClr val="FFFF00"/>
                </a:solidFill>
              </a:rPr>
              <a:t>أ</a:t>
            </a:r>
            <a:r>
              <a:rPr lang="ar-SA" sz="3200" b="1" dirty="0" smtClean="0">
                <a:solidFill>
                  <a:srgbClr val="FFFF00"/>
                </a:solidFill>
              </a:rPr>
              <a:t> " </a:t>
            </a:r>
            <a:r>
              <a:rPr lang="ar-SA" sz="3200" b="1" dirty="0" err="1" smtClean="0">
                <a:solidFill>
                  <a:srgbClr val="FFFF00"/>
                </a:solidFill>
              </a:rPr>
              <a:t>أ</a:t>
            </a:r>
            <a:r>
              <a:rPr lang="ar-SA" sz="3200" b="1" dirty="0" smtClean="0">
                <a:solidFill>
                  <a:srgbClr val="FFFF00"/>
                </a:solidFill>
              </a:rPr>
              <a:t>و "ب"، </a:t>
            </a:r>
            <a:r>
              <a:rPr lang="ar-SA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العلوم التجریبیة (جمیع المسالك)</a:t>
            </a:r>
            <a:r>
              <a:rPr lang="ar-SA" sz="3200" b="1" dirty="0" smtClean="0">
                <a:solidFill>
                  <a:srgbClr val="FFFF00"/>
                </a:solidFill>
              </a:rPr>
              <a:t>+ انتقاء حسب</a:t>
            </a:r>
          </a:p>
          <a:p>
            <a:pPr algn="r"/>
            <a:r>
              <a:rPr lang="ar-SA" sz="3200" b="1" dirty="0" smtClean="0">
                <a:solidFill>
                  <a:srgbClr val="FFFF00"/>
                </a:solidFill>
              </a:rPr>
              <a:t>المعدل العام للبكالوریا + اختبارات كتابیة في العلوم الطبیعیة ،الكیمیاء، الفیزیاء والریاضیات .</a:t>
            </a:r>
            <a:endParaRPr lang="fr-FR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887367"/>
            <a:ext cx="6286544" cy="1684377"/>
          </a:xfrm>
          <a:prstGeom prst="roundRect">
            <a:avLst>
              <a:gd name="adj" fmla="val 2468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B0F0"/>
                </a:solidFill>
              </a:rPr>
              <a:t>التوزيع الجغرافي لبعض الكليات مع مواقعها في </a:t>
            </a:r>
            <a:r>
              <a:rPr lang="ar-SA" sz="4400" b="1" dirty="0" err="1" smtClean="0">
                <a:solidFill>
                  <a:srgbClr val="00B0F0"/>
                </a:solidFill>
              </a:rPr>
              <a:t>النت</a:t>
            </a:r>
            <a:r>
              <a:rPr lang="ar-SA" sz="4400" b="1" dirty="0" smtClean="0">
                <a:solidFill>
                  <a:srgbClr val="00B0F0"/>
                </a:solidFill>
              </a:rPr>
              <a:t> :</a:t>
            </a:r>
            <a:endParaRPr lang="fr-FR" sz="4400" b="1" dirty="0">
              <a:solidFill>
                <a:srgbClr val="00B0F0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714348" y="3714752"/>
          <a:ext cx="7858180" cy="23774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929090"/>
                <a:gridCol w="3929090"/>
              </a:tblGrid>
              <a:tr h="892975">
                <a:tc>
                  <a:txBody>
                    <a:bodyPr/>
                    <a:lstStyle/>
                    <a:p>
                      <a:pPr algn="ctr"/>
                      <a:r>
                        <a:rPr kumimoji="0" lang="fr-FR" sz="32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www.fmdrabat.ac.ma</a:t>
                      </a:r>
                    </a:p>
                    <a:p>
                      <a:pPr algn="ctr"/>
                      <a:r>
                        <a:rPr kumimoji="0" lang="fr-FR" sz="32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www.um5s.ac.ma</a:t>
                      </a:r>
                      <a:endParaRPr lang="fr-FR" sz="3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36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كلیة طب الأسنان</a:t>
                      </a:r>
                    </a:p>
                    <a:p>
                      <a:pPr algn="ctr"/>
                      <a:r>
                        <a:rPr kumimoji="0" lang="ar-SA" sz="36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الرباط</a:t>
                      </a:r>
                      <a:endParaRPr lang="fr-FR" sz="36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92975">
                <a:tc>
                  <a:txBody>
                    <a:bodyPr/>
                    <a:lstStyle/>
                    <a:p>
                      <a:pPr algn="ctr"/>
                      <a:r>
                        <a:rPr kumimoji="0" lang="fr-FR" sz="2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www.fmd-uh2c.ac.ma</a:t>
                      </a:r>
                      <a:endParaRPr lang="fr-FR" sz="2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36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كلیة طب الأسنان</a:t>
                      </a:r>
                    </a:p>
                    <a:p>
                      <a:pPr marL="0" algn="ctr" rtl="0" eaLnBrk="1" latinLnBrk="0" hangingPunct="1"/>
                      <a:r>
                        <a:rPr kumimoji="0" lang="ar-SA" sz="36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البیضاء</a:t>
                      </a:r>
                      <a:endParaRPr kumimoji="0" lang="fr-FR" sz="3600" b="1" kern="1200" baseline="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643042" y="357166"/>
            <a:ext cx="5357850" cy="858857"/>
          </a:xfrm>
          <a:prstGeom prst="bevel">
            <a:avLst/>
          </a:prstGeo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600" b="1" dirty="0" smtClean="0"/>
              <a:t>روافد كلیتي طب الأسنان</a:t>
            </a:r>
            <a:endParaRPr lang="fr-FR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Image 3" descr="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4204"/>
            <a:ext cx="8786842" cy="4342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44" y="1442153"/>
            <a:ext cx="8715436" cy="3201293"/>
          </a:xfrm>
          <a:prstGeom prst="ellipseRibbon2">
            <a:avLst/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مدارس تابعة للجامعـــــــــــات</a:t>
            </a:r>
            <a:endParaRPr lang="fr-FR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1604" y="142852"/>
            <a:ext cx="5715040" cy="1605022"/>
          </a:xfrm>
          <a:prstGeom prst="cube">
            <a:avLst>
              <a:gd name="adj" fmla="val 18016"/>
            </a:avLst>
          </a:prstGeom>
          <a:solidFill>
            <a:srgbClr val="FFFF00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المدارس الوطنیة للعلوم التطبیقیة</a:t>
            </a:r>
            <a:endParaRPr lang="fr-FR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285984" y="2000240"/>
            <a:ext cx="4286280" cy="925711"/>
          </a:xfrm>
          <a:prstGeom prst="roundRect">
            <a:avLst>
              <a:gd name="adj" fmla="val 29492"/>
            </a:avLst>
          </a:prstGeom>
          <a:solidFill>
            <a:srgbClr val="FFC00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التكوین والشهادات</a:t>
            </a:r>
            <a:endParaRPr lang="fr-FR" sz="4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4282" y="3143248"/>
            <a:ext cx="8429684" cy="3439239"/>
          </a:xfrm>
          <a:prstGeom prst="flowChartAlternateProcess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2800" dirty="0" smtClean="0"/>
              <a:t>یتمیز التكوین بالمدارس الوطنیة للعلوم التطبیقیة بتطبیق نظام بیداغوجي قائم على وحدات دراسیة تنظم خلال فصول دراسیة نصف سنویة وبالانفتاح على الوسط الصناعي والاقتصادي. تستغرق مدة الدراسة بھ</a:t>
            </a:r>
            <a:r>
              <a:rPr lang="ar-SA" sz="2800" dirty="0" err="1" smtClean="0"/>
              <a:t>ذه</a:t>
            </a:r>
            <a:r>
              <a:rPr lang="ar-SA" sz="2800" dirty="0" smtClean="0"/>
              <a:t> المدارس خمس سنوات بالنسبة لحاملي البكالوریا، یحرز الطالب بعدھا على دبلوم </a:t>
            </a:r>
            <a:r>
              <a:rPr lang="ar-SA" sz="2800" dirty="0" err="1" smtClean="0"/>
              <a:t>م</a:t>
            </a:r>
            <a:r>
              <a:rPr lang="ar-SA" sz="2800" dirty="0" smtClean="0"/>
              <a:t>ھندس دولة. وتشكل السنتان الأولى والثانیة سلكا تحضیریا مدمجا بینما تختص السنوات الثلاث الأخیرة بالتكوین في مجالات علمیة متخصصة وتقنیة وتكنولوجیة.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" y="1"/>
            <a:ext cx="8929749" cy="6858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28662" y="357166"/>
            <a:ext cx="7358114" cy="844808"/>
          </a:xfrm>
          <a:prstGeom prst="roundRect">
            <a:avLst>
              <a:gd name="adj" fmla="val 28865"/>
            </a:avLst>
          </a:prstGeom>
          <a:solidFill>
            <a:srgbClr val="64F51B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الترشیح والالتحاق بالنسبة للسنة الأولى</a:t>
            </a:r>
            <a:endParaRPr lang="fr-FR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1472" y="1566646"/>
            <a:ext cx="8072494" cy="5005626"/>
          </a:xfrm>
          <a:prstGeom prst="roundRect">
            <a:avLst>
              <a:gd name="adj" fmla="val 1148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b="1" dirty="0" smtClean="0"/>
              <a:t>   یشترط في </a:t>
            </a:r>
            <a:r>
              <a:rPr lang="ar-SA" sz="3200" b="1" dirty="0" err="1" smtClean="0"/>
              <a:t>المترشح</a:t>
            </a:r>
            <a:r>
              <a:rPr lang="ar-SA" sz="3200" b="1" dirty="0" smtClean="0"/>
              <a:t> لاجتیاز مباراة ولوج السنة الأولى بالمدرسة أن :</a:t>
            </a:r>
          </a:p>
          <a:p>
            <a:pPr algn="r"/>
            <a:r>
              <a:rPr lang="ar-SA" sz="3200" b="1" dirty="0" smtClean="0"/>
              <a:t>   ألا یتعدى سنھ 20 سنة في نھ</a:t>
            </a:r>
            <a:r>
              <a:rPr lang="ar-SA" sz="3200" b="1" dirty="0" err="1" smtClean="0"/>
              <a:t>ایة</a:t>
            </a:r>
            <a:r>
              <a:rPr lang="ar-SA" sz="3200" b="1" dirty="0" smtClean="0"/>
              <a:t> دجنبر من سنة الترشیح؛  </a:t>
            </a:r>
          </a:p>
          <a:p>
            <a:pPr algn="r"/>
            <a:r>
              <a:rPr lang="ar-SA" sz="3200" b="1" dirty="0" smtClean="0"/>
              <a:t>  یكون حاصلا على شھ</a:t>
            </a:r>
            <a:r>
              <a:rPr lang="ar-SA" sz="3200" b="1" dirty="0" err="1" smtClean="0"/>
              <a:t>ادة</a:t>
            </a:r>
            <a:r>
              <a:rPr lang="ar-SA" sz="3200" b="1" dirty="0" smtClean="0"/>
              <a:t> البكالوریا (خلال الموسم الماضي).</a:t>
            </a:r>
          </a:p>
          <a:p>
            <a:pPr algn="r"/>
            <a:r>
              <a:rPr lang="ar-SA" sz="3200" b="1" dirty="0" smtClean="0"/>
              <a:t> </a:t>
            </a:r>
          </a:p>
          <a:p>
            <a:pPr algn="r"/>
            <a:r>
              <a:rPr lang="ar-SA" sz="3200" b="1" dirty="0" smtClean="0"/>
              <a:t>یتم انتقاء المرشحین بناء على النقط المحصل علیھا في امتحان البكالوریا.</a:t>
            </a:r>
            <a:endParaRPr lang="fr-FR" sz="3200" b="1" dirty="0"/>
          </a:p>
        </p:txBody>
      </p:sp>
      <p:sp>
        <p:nvSpPr>
          <p:cNvPr id="4" name="Flèche à quatre pointes 3"/>
          <p:cNvSpPr/>
          <p:nvPr/>
        </p:nvSpPr>
        <p:spPr>
          <a:xfrm>
            <a:off x="8215338" y="2928934"/>
            <a:ext cx="285752" cy="285752"/>
          </a:xfrm>
          <a:prstGeom prst="quad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" name="Flèche à quatre pointes 4"/>
          <p:cNvSpPr/>
          <p:nvPr/>
        </p:nvSpPr>
        <p:spPr>
          <a:xfrm>
            <a:off x="8215338" y="3857628"/>
            <a:ext cx="285752" cy="285752"/>
          </a:xfrm>
          <a:prstGeom prst="quad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1604" y="142852"/>
            <a:ext cx="5715040" cy="1605022"/>
          </a:xfrm>
          <a:prstGeom prst="cube">
            <a:avLst>
              <a:gd name="adj" fmla="val 18016"/>
            </a:avLst>
          </a:prstGeom>
          <a:solidFill>
            <a:srgbClr val="FFFF00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المدارس الوطنیة للتجارة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ENCG </a:t>
            </a:r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والتسییر</a:t>
            </a:r>
            <a:endParaRPr lang="fr-FR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714480" y="2500306"/>
            <a:ext cx="5143536" cy="827603"/>
          </a:xfrm>
          <a:prstGeom prst="roundRect">
            <a:avLst>
              <a:gd name="adj" fmla="val 37761"/>
            </a:avLst>
          </a:prstGeom>
          <a:solidFill>
            <a:srgbClr val="FFC0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3600" b="1" dirty="0" smtClean="0">
                <a:latin typeface="Andalus" pitchFamily="18" charset="-78"/>
                <a:cs typeface="Andalus" pitchFamily="18" charset="-78"/>
              </a:rPr>
              <a:t>التكوین والشهادات</a:t>
            </a:r>
            <a:endParaRPr lang="fr-FR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14348" y="4076482"/>
            <a:ext cx="7858180" cy="2281476"/>
          </a:xfrm>
          <a:prstGeom prst="roundRect">
            <a:avLst>
              <a:gd name="adj" fmla="val 208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b="1" dirty="0" smtClean="0"/>
              <a:t>  تسعى المدارس الوطنیة للتجارة والتسییر إلى تكوین أطر علیا في تخصصات التجارة والتسییر مؤھ</a:t>
            </a:r>
            <a:r>
              <a:rPr lang="ar-SA" sz="3200" b="1" dirty="0" err="1" smtClean="0"/>
              <a:t>لة</a:t>
            </a:r>
            <a:r>
              <a:rPr lang="ar-SA" sz="3200" b="1" dirty="0" smtClean="0"/>
              <a:t> للتكیف مع متطلبات التنمیة الاقتصادیة، والاجتماعیة، الوطنیة، والجھ</a:t>
            </a:r>
            <a:r>
              <a:rPr lang="ar-SA" sz="3200" b="1" dirty="0" err="1" smtClean="0"/>
              <a:t>ویة</a:t>
            </a:r>
            <a:r>
              <a:rPr lang="ar-SA" sz="3200" b="1" dirty="0" smtClean="0"/>
              <a:t>.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colade ouvrante 1"/>
          <p:cNvSpPr/>
          <p:nvPr/>
        </p:nvSpPr>
        <p:spPr>
          <a:xfrm rot="5400000">
            <a:off x="4071934" y="-1785974"/>
            <a:ext cx="571504" cy="5143536"/>
          </a:xfrm>
          <a:prstGeom prst="leftBrace">
            <a:avLst>
              <a:gd name="adj1" fmla="val 8333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2000">
              <a:ln w="57150"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714876" y="1356054"/>
            <a:ext cx="3714776" cy="858500"/>
          </a:xfrm>
          <a:prstGeom prst="roundRect">
            <a:avLst>
              <a:gd name="adj" fmla="val 30608"/>
            </a:avLst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اختیارات تخصص التجارة</a:t>
            </a:r>
            <a:endParaRPr lang="fr-FR" sz="40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28596" y="1396773"/>
            <a:ext cx="3571900" cy="817424"/>
          </a:xfrm>
          <a:prstGeom prst="roundRect">
            <a:avLst>
              <a:gd name="adj" fmla="val 24301"/>
            </a:avLst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40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اختیارات تخصص التسییر</a:t>
            </a:r>
            <a:endParaRPr lang="fr-FR" sz="40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643438" y="2714620"/>
            <a:ext cx="4071966" cy="282630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4000" b="1" dirty="0" smtClean="0"/>
              <a:t>1 .  دراسة الأسواق. </a:t>
            </a:r>
          </a:p>
          <a:p>
            <a:pPr algn="r"/>
            <a:r>
              <a:rPr lang="ar-SA" sz="4000" b="1" dirty="0" smtClean="0"/>
              <a:t>2 . التجارة الخارجیة.</a:t>
            </a:r>
          </a:p>
          <a:p>
            <a:pPr algn="r"/>
            <a:r>
              <a:rPr lang="ar-SA" sz="4000" b="1" dirty="0" smtClean="0"/>
              <a:t>3 . الإعلان التجاري       والتواصل.</a:t>
            </a:r>
            <a:endParaRPr lang="fr-FR" sz="4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14282" y="2745834"/>
            <a:ext cx="4286280" cy="282630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b="1" dirty="0" smtClean="0"/>
              <a:t>1 . مراقبة المحاسبة ومراقبة      التسییر.</a:t>
            </a:r>
          </a:p>
          <a:p>
            <a:pPr algn="r"/>
            <a:r>
              <a:rPr lang="ar-SA" sz="3200" b="1" dirty="0" smtClean="0"/>
              <a:t>2 . معلوماتیة التسییر.</a:t>
            </a:r>
          </a:p>
          <a:p>
            <a:pPr algn="r"/>
            <a:r>
              <a:rPr lang="ar-SA" sz="3200" b="1" dirty="0" smtClean="0"/>
              <a:t>3 . التسییر المالي                     والمحاسبي.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28728" y="428604"/>
            <a:ext cx="6286544" cy="952619"/>
          </a:xfrm>
          <a:prstGeom prst="horizontalScroll">
            <a:avLst>
              <a:gd name="adj" fmla="val 16200"/>
            </a:avLst>
          </a:prstGeom>
          <a:solidFill>
            <a:srgbClr val="64F51B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الترشیح والالتحاق بالسنة الأولى</a:t>
            </a:r>
            <a:endParaRPr lang="fr-FR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1472" y="1785926"/>
            <a:ext cx="8001056" cy="48694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2800" dirty="0" smtClean="0"/>
              <a:t> یشترط في </a:t>
            </a:r>
            <a:r>
              <a:rPr lang="ar-SA" sz="2800" dirty="0" err="1" smtClean="0"/>
              <a:t>المترشح</a:t>
            </a:r>
            <a:r>
              <a:rPr lang="ar-SA" sz="2800" dirty="0" smtClean="0"/>
              <a:t> لاجتیاز مباراة ولوج السنة الأولى بالمدرسة :</a:t>
            </a:r>
          </a:p>
          <a:p>
            <a:pPr algn="r"/>
            <a:r>
              <a:rPr lang="ar-SA" sz="2800" dirty="0" smtClean="0"/>
              <a:t>     ألا یتعدى سنه 21 سنة في </a:t>
            </a:r>
            <a:r>
              <a:rPr lang="ar-SA" sz="2800" dirty="0" err="1" smtClean="0"/>
              <a:t>ن</a:t>
            </a:r>
            <a:r>
              <a:rPr lang="ar-SA" sz="2800" dirty="0" smtClean="0"/>
              <a:t>ھ</a:t>
            </a:r>
            <a:r>
              <a:rPr lang="ar-SA" sz="2800" dirty="0" err="1" smtClean="0"/>
              <a:t>ایة</a:t>
            </a:r>
            <a:r>
              <a:rPr lang="ar-SA" sz="2800" dirty="0" smtClean="0"/>
              <a:t> دجنبر من سنة الترشیح؛    </a:t>
            </a:r>
          </a:p>
          <a:p>
            <a:pPr algn="r"/>
            <a:endParaRPr lang="ar-SA" sz="2800" dirty="0" smtClean="0"/>
          </a:p>
          <a:p>
            <a:pPr algn="r"/>
            <a:r>
              <a:rPr lang="ar-SA" sz="2800" dirty="0" smtClean="0"/>
              <a:t>      أن یكون حاصلا على </a:t>
            </a:r>
            <a:r>
              <a:rPr lang="ar-SA" sz="2800" dirty="0" err="1" smtClean="0"/>
              <a:t>ش</a:t>
            </a:r>
            <a:r>
              <a:rPr lang="ar-SA" sz="2800" dirty="0" smtClean="0"/>
              <a:t>ھ</a:t>
            </a:r>
            <a:r>
              <a:rPr lang="ar-SA" sz="2800" dirty="0" err="1" smtClean="0"/>
              <a:t>ادة</a:t>
            </a:r>
            <a:r>
              <a:rPr lang="ar-SA" sz="2800" dirty="0" smtClean="0"/>
              <a:t> البكالوریا أو </a:t>
            </a:r>
            <a:r>
              <a:rPr lang="ar-SA" sz="2800" dirty="0" err="1" smtClean="0"/>
              <a:t>ی</a:t>
            </a:r>
            <a:r>
              <a:rPr lang="ar-SA" sz="2800" dirty="0" smtClean="0"/>
              <a:t>ھ</a:t>
            </a:r>
            <a:r>
              <a:rPr lang="ar-SA" sz="2800" dirty="0" err="1" smtClean="0"/>
              <a:t>یئ</a:t>
            </a:r>
            <a:r>
              <a:rPr lang="ar-SA" sz="2800" dirty="0" smtClean="0"/>
              <a:t>ھا في التخصصات التالیة : علوم اقتصادیة، علوم التدبیر </a:t>
            </a:r>
            <a:r>
              <a:rPr lang="ar-SA" sz="2800" dirty="0" err="1" smtClean="0"/>
              <a:t>المحاسباتي</a:t>
            </a:r>
            <a:r>
              <a:rPr lang="ar-SA" sz="2800" dirty="0" smtClean="0"/>
              <a:t>، العلوم الریاضیة "أ" </a:t>
            </a:r>
            <a:r>
              <a:rPr lang="ar-SA" sz="2800" dirty="0" err="1" smtClean="0"/>
              <a:t>و</a:t>
            </a:r>
            <a:r>
              <a:rPr lang="ar-SA" sz="2800" dirty="0" smtClean="0"/>
              <a:t>"ب" أو العلوم التجریبیة ( تخصص فیزیاء أو علوم الحیاة </a:t>
            </a:r>
            <a:r>
              <a:rPr lang="ar-SA" sz="2800" dirty="0" err="1" smtClean="0"/>
              <a:t>و</a:t>
            </a:r>
            <a:r>
              <a:rPr lang="ar-SA" sz="2800" dirty="0" smtClean="0"/>
              <a:t> الأرض أو العلوم الزراعیة ).</a:t>
            </a:r>
          </a:p>
          <a:p>
            <a:pPr algn="r"/>
            <a:r>
              <a:rPr lang="ar-SA" sz="2800" dirty="0" smtClean="0"/>
              <a:t>     </a:t>
            </a:r>
          </a:p>
          <a:p>
            <a:pPr algn="r"/>
            <a:r>
              <a:rPr lang="ar-SA" sz="2800" dirty="0" smtClean="0"/>
              <a:t>       یتم انتقاء المرشحین بناء على النقط المحصل علیھا في امتحان البكالوریا.</a:t>
            </a:r>
            <a:endParaRPr lang="fr-FR" sz="2800" dirty="0"/>
          </a:p>
        </p:txBody>
      </p:sp>
      <p:sp>
        <p:nvSpPr>
          <p:cNvPr id="4" name="Flèche à quatre pointes 3"/>
          <p:cNvSpPr/>
          <p:nvPr/>
        </p:nvSpPr>
        <p:spPr>
          <a:xfrm>
            <a:off x="7858148" y="2571744"/>
            <a:ext cx="357190" cy="357190"/>
          </a:xfrm>
          <a:prstGeom prst="quad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à quatre pointes 4"/>
          <p:cNvSpPr/>
          <p:nvPr/>
        </p:nvSpPr>
        <p:spPr>
          <a:xfrm>
            <a:off x="7858148" y="3429000"/>
            <a:ext cx="357190" cy="357190"/>
          </a:xfrm>
          <a:prstGeom prst="quad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gauche 5"/>
          <p:cNvSpPr/>
          <p:nvPr/>
        </p:nvSpPr>
        <p:spPr>
          <a:xfrm>
            <a:off x="7715272" y="5643578"/>
            <a:ext cx="571504" cy="21431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0034" y="2185644"/>
            <a:ext cx="7786742" cy="3172182"/>
          </a:xfrm>
          <a:prstGeom prst="horizontalScroll">
            <a:avLst>
              <a:gd name="adj" fmla="val 10034"/>
            </a:avLst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8100000" scaled="1"/>
            <a:tileRect/>
          </a:gradFill>
          <a:ln w="53975" cmpd="dbl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dirty="0" smtClean="0"/>
              <a:t>   التوجيه المدرسي يسعى إلى </a:t>
            </a:r>
            <a:r>
              <a:rPr lang="ar-SA" sz="3200" dirty="0"/>
              <a:t>مساعدة التلميذ على ممارسة مسؤوليته في </a:t>
            </a:r>
            <a:r>
              <a:rPr lang="ar-SA" sz="3200" dirty="0" smtClean="0"/>
              <a:t>الاختيارات </a:t>
            </a:r>
            <a:r>
              <a:rPr lang="ar-SA" sz="3200" dirty="0"/>
              <a:t>و اتخاذ القرارات الملائمة خلال مسار حياته الدراسية </a:t>
            </a:r>
            <a:r>
              <a:rPr lang="ar-SA" sz="3200" dirty="0" err="1"/>
              <a:t>و</a:t>
            </a:r>
            <a:r>
              <a:rPr lang="ar-SA" sz="3200" dirty="0"/>
              <a:t> المهنية. </a:t>
            </a:r>
            <a:r>
              <a:rPr lang="ar-SA" sz="3200" dirty="0" smtClean="0"/>
              <a:t>فالاختيار </a:t>
            </a:r>
            <a:r>
              <a:rPr lang="ar-SA" sz="3200" dirty="0"/>
              <a:t>توافق بين رغبات </a:t>
            </a:r>
            <a:r>
              <a:rPr lang="ar-SA" sz="3200" dirty="0" err="1"/>
              <a:t>و</a:t>
            </a:r>
            <a:r>
              <a:rPr lang="ar-SA" sz="3200" dirty="0"/>
              <a:t> حاجات الفرد </a:t>
            </a:r>
            <a:r>
              <a:rPr lang="ar-SA" sz="3200" dirty="0" err="1"/>
              <a:t>و</a:t>
            </a:r>
            <a:r>
              <a:rPr lang="ar-SA" sz="3200" dirty="0"/>
              <a:t> خاصيات الشيء المختار.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2285984" y="571480"/>
            <a:ext cx="2357454" cy="1405533"/>
          </a:xfrm>
          <a:prstGeom prst="cloudCallout">
            <a:avLst>
              <a:gd name="adj1" fmla="val 45933"/>
              <a:gd name="adj2" fmla="val 77431"/>
            </a:avLst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ar-SA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إذن:</a:t>
            </a:r>
            <a:endParaRPr lang="fr-FR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571604" y="142852"/>
            <a:ext cx="5715040" cy="858500"/>
          </a:xfrm>
          <a:prstGeom prst="cube">
            <a:avLst>
              <a:gd name="adj" fmla="val 18016"/>
            </a:avLst>
          </a:prstGeom>
          <a:solidFill>
            <a:srgbClr val="FFFF00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المدارس العلیا للتكنولوجیا</a:t>
            </a:r>
            <a:endParaRPr lang="fr-FR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00166" y="1285860"/>
            <a:ext cx="5643602" cy="940118"/>
          </a:xfrm>
          <a:prstGeom prst="verticalScroll">
            <a:avLst>
              <a:gd name="adj" fmla="val 2113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شروط الترشیح</a:t>
            </a:r>
            <a:endParaRPr lang="fr-FR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7158" y="2428868"/>
            <a:ext cx="8286808" cy="43926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2800" dirty="0" smtClean="0"/>
              <a:t>یمكن لتلامیذ السنة الختامیة من التعلیم الثانوي </a:t>
            </a:r>
            <a:r>
              <a:rPr lang="ar-SA" sz="2800" dirty="0" err="1" smtClean="0"/>
              <a:t>التأ</a:t>
            </a:r>
            <a:r>
              <a:rPr lang="ar-SA" sz="2800" dirty="0" smtClean="0"/>
              <a:t>ھیلي - </a:t>
            </a:r>
            <a:r>
              <a:rPr lang="ar-SA" sz="2800" dirty="0" err="1" smtClean="0"/>
              <a:t>و</a:t>
            </a:r>
            <a:r>
              <a:rPr lang="ar-SA" sz="2800" dirty="0" smtClean="0"/>
              <a:t> لحملة </a:t>
            </a:r>
            <a:r>
              <a:rPr lang="ar-SA" sz="2800" dirty="0" err="1" smtClean="0"/>
              <a:t>ش</a:t>
            </a:r>
            <a:r>
              <a:rPr lang="ar-SA" sz="2800" dirty="0" smtClean="0"/>
              <a:t>ھ</a:t>
            </a:r>
            <a:r>
              <a:rPr lang="ar-SA" sz="2800" dirty="0" err="1" smtClean="0"/>
              <a:t>ادة</a:t>
            </a:r>
            <a:r>
              <a:rPr lang="ar-SA" sz="2800" dirty="0" smtClean="0"/>
              <a:t> البكالوریا- ترشیح أنفسھم للالتحاق بإحدى المدارس العلیا للتكنولوجیا قصد تحضیر </a:t>
            </a:r>
            <a:r>
              <a:rPr lang="ar-SA" sz="2800" dirty="0" err="1" smtClean="0"/>
              <a:t>ش</a:t>
            </a:r>
            <a:r>
              <a:rPr lang="ar-SA" sz="2800" dirty="0" smtClean="0"/>
              <a:t>ھ</a:t>
            </a:r>
            <a:r>
              <a:rPr lang="ar-SA" sz="2800" dirty="0" err="1" smtClean="0"/>
              <a:t>ادة</a:t>
            </a:r>
            <a:r>
              <a:rPr lang="ar-SA" sz="2800" dirty="0" smtClean="0"/>
              <a:t> الدبلوم الجامعي للتكنولوجیا، شریطة أن لا تتجاوز أعمارھم 22 سنة عند متم </a:t>
            </a:r>
            <a:r>
              <a:rPr lang="ar-SA" sz="2800" dirty="0" err="1" smtClean="0"/>
              <a:t>ش</a:t>
            </a:r>
            <a:r>
              <a:rPr lang="ar-SA" sz="2800" dirty="0" smtClean="0"/>
              <a:t>ھر دجنبر من سنة الترشیح.   </a:t>
            </a:r>
          </a:p>
          <a:p>
            <a:pPr algn="r"/>
            <a:r>
              <a:rPr lang="ar-SA" sz="2800" dirty="0" smtClean="0"/>
              <a:t>   یبعث المرشح ملف ترشیحھ إلى المدرسة العلیا للتكنولوجیا التي یرغب في ولوجھا دون مراعاة التوزیع</a:t>
            </a:r>
          </a:p>
          <a:p>
            <a:pPr algn="r"/>
            <a:r>
              <a:rPr lang="ar-SA" sz="2800" dirty="0" smtClean="0"/>
              <a:t>الجغرافي، ویجب أن یصل إلى المدرسة المرغوب فیھا في الأجل المحدد.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14480" y="285728"/>
            <a:ext cx="5643602" cy="6463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عناوین المدارس العلیا للتكنولوجیا</a:t>
            </a:r>
            <a:endParaRPr lang="fr-FR" sz="3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Image 2" descr="HG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" y="1071546"/>
            <a:ext cx="8796998" cy="5744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G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858280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00034" y="663669"/>
            <a:ext cx="7858180" cy="5359956"/>
          </a:xfrm>
          <a:prstGeom prst="ellipseRibbon2">
            <a:avLst>
              <a:gd name="adj1" fmla="val 25000"/>
              <a:gd name="adj2" fmla="val 60768"/>
              <a:gd name="adj3" fmla="val 12500"/>
            </a:avLst>
          </a:prstGeo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8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معاهد </a:t>
            </a:r>
            <a:r>
              <a:rPr lang="ar-SA" sz="8000" b="1" cap="all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8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 مدارس</a:t>
            </a:r>
          </a:p>
          <a:p>
            <a:pPr algn="ctr"/>
            <a:r>
              <a:rPr lang="ar-SA" sz="8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 غير</a:t>
            </a:r>
          </a:p>
          <a:p>
            <a:pPr algn="ctr"/>
            <a:r>
              <a:rPr lang="ar-SA" sz="8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 تابعة للجامعات</a:t>
            </a:r>
            <a:endParaRPr lang="fr-FR" sz="8000" b="1" cap="all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642918"/>
            <a:ext cx="8072494" cy="3987463"/>
          </a:xfrm>
          <a:prstGeom prst="horizontalScroll">
            <a:avLst>
              <a:gd name="adj" fmla="val 18131"/>
            </a:avLst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00B0F0"/>
                </a:solidFill>
              </a:rPr>
              <a:t>معھد الحسن الثاني للزراعة </a:t>
            </a:r>
            <a:r>
              <a:rPr lang="ar-SA" sz="4000" b="1" dirty="0" err="1" smtClean="0">
                <a:solidFill>
                  <a:srgbClr val="00B0F0"/>
                </a:solidFill>
              </a:rPr>
              <a:t>والبیطرة</a:t>
            </a:r>
            <a:endParaRPr lang="ar-SA" sz="4000" b="1" dirty="0" smtClean="0">
              <a:solidFill>
                <a:srgbClr val="00B0F0"/>
              </a:solidFill>
            </a:endParaRPr>
          </a:p>
          <a:p>
            <a:pPr algn="ctr"/>
            <a:r>
              <a:rPr lang="ar-SA" sz="4000" b="1" dirty="0" smtClean="0">
                <a:solidFill>
                  <a:srgbClr val="00B0F0"/>
                </a:solidFill>
              </a:rPr>
              <a:t>مركب </a:t>
            </a:r>
            <a:r>
              <a:rPr lang="ar-SA" sz="4000" b="1" dirty="0" err="1" smtClean="0">
                <a:solidFill>
                  <a:srgbClr val="00B0F0"/>
                </a:solidFill>
              </a:rPr>
              <a:t>البستنة</a:t>
            </a:r>
            <a:r>
              <a:rPr lang="ar-SA" sz="4000" b="1" dirty="0" smtClean="0">
                <a:solidFill>
                  <a:srgbClr val="00B0F0"/>
                </a:solidFill>
              </a:rPr>
              <a:t> </a:t>
            </a:r>
            <a:r>
              <a:rPr lang="ar-SA" sz="4000" b="1" dirty="0" err="1" smtClean="0">
                <a:solidFill>
                  <a:srgbClr val="00B0F0"/>
                </a:solidFill>
              </a:rPr>
              <a:t>أكادیر</a:t>
            </a:r>
            <a:r>
              <a:rPr lang="ar-SA" sz="4000" b="1" dirty="0" smtClean="0">
                <a:solidFill>
                  <a:srgbClr val="00B0F0"/>
                </a:solidFill>
              </a:rPr>
              <a:t> </a:t>
            </a:r>
            <a:r>
              <a:rPr lang="fr-FR" sz="4000" b="1" dirty="0" smtClean="0">
                <a:solidFill>
                  <a:srgbClr val="7030A0"/>
                </a:solidFill>
              </a:rPr>
              <a:t>www.iavcha.ac.ma</a:t>
            </a:r>
          </a:p>
          <a:p>
            <a:pPr algn="ctr"/>
            <a:r>
              <a:rPr lang="fr-FR" sz="4000" b="1" dirty="0" smtClean="0">
                <a:solidFill>
                  <a:srgbClr val="7030A0"/>
                </a:solidFill>
              </a:rPr>
              <a:t>administration@iavcha.ac.ma</a:t>
            </a:r>
            <a:endParaRPr lang="ar-SA" sz="4000" b="1" dirty="0" smtClean="0">
              <a:solidFill>
                <a:srgbClr val="7030A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71604" y="4786322"/>
            <a:ext cx="5857916" cy="714851"/>
          </a:xfrm>
          <a:prstGeom prst="roundRect">
            <a:avLst>
              <a:gd name="adj" fmla="val 3143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تكوین التقنیین المتخصصین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571604" y="5715016"/>
            <a:ext cx="5786478" cy="646986"/>
          </a:xfrm>
          <a:prstGeom prst="roundRect">
            <a:avLst>
              <a:gd name="adj" fmla="val 3565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تكوین </a:t>
            </a:r>
            <a:r>
              <a:rPr lang="ar-SA" sz="3200" b="1" dirty="0" err="1" smtClean="0">
                <a:solidFill>
                  <a:srgbClr val="FF0000"/>
                </a:solidFill>
              </a:rPr>
              <a:t>م</a:t>
            </a:r>
            <a:r>
              <a:rPr lang="ar-SA" sz="3200" b="1" dirty="0" smtClean="0">
                <a:solidFill>
                  <a:srgbClr val="FF0000"/>
                </a:solidFill>
              </a:rPr>
              <a:t>ھ</a:t>
            </a:r>
            <a:r>
              <a:rPr lang="ar-SA" sz="3200" b="1" dirty="0" err="1" smtClean="0">
                <a:solidFill>
                  <a:srgbClr val="FF0000"/>
                </a:solidFill>
              </a:rPr>
              <a:t>ندسي</a:t>
            </a:r>
            <a:r>
              <a:rPr lang="ar-SA" sz="3200" b="1" dirty="0" smtClean="0">
                <a:solidFill>
                  <a:srgbClr val="FF0000"/>
                </a:solidFill>
              </a:rPr>
              <a:t> الدولة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77322"/>
            <a:ext cx="8072494" cy="2065794"/>
          </a:xfrm>
          <a:prstGeom prst="horizontalScroll">
            <a:avLst>
              <a:gd name="adj" fmla="val 18131"/>
            </a:avLst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4000" b="1" dirty="0" smtClean="0"/>
              <a:t>المعھد العالي للصید البحري</a:t>
            </a:r>
          </a:p>
          <a:p>
            <a:pPr algn="ctr"/>
            <a:r>
              <a:rPr lang="ar-SA" sz="4000" b="1" dirty="0" err="1" smtClean="0"/>
              <a:t>أكادیر</a:t>
            </a:r>
            <a:endParaRPr lang="ar-SA" sz="4000" b="1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357158" y="2214554"/>
            <a:ext cx="8286808" cy="3371136"/>
          </a:xfrm>
          <a:prstGeom prst="roundRect">
            <a:avLst>
              <a:gd name="adj" fmla="val 1099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dirty="0" smtClean="0"/>
              <a:t>ینظم المعھد العالي للصید البحري بأكادیر </a:t>
            </a:r>
            <a:r>
              <a:rPr lang="ar-SA" sz="3200" dirty="0" err="1" smtClean="0"/>
              <a:t>مبارة</a:t>
            </a:r>
            <a:r>
              <a:rPr lang="ar-SA" sz="3200" dirty="0" smtClean="0"/>
              <a:t> ولوج السلك الأول من المعھد لفائدة تلامیذ البكالوریا لتحضیر </a:t>
            </a:r>
            <a:r>
              <a:rPr lang="ar-SA" sz="3200" dirty="0" err="1" smtClean="0"/>
              <a:t>الشوا</a:t>
            </a:r>
            <a:r>
              <a:rPr lang="ar-SA" sz="3200" dirty="0" smtClean="0"/>
              <a:t>ھد التالیة:</a:t>
            </a:r>
          </a:p>
          <a:p>
            <a:pPr algn="r"/>
            <a:r>
              <a:rPr lang="ar-SA" sz="3200" dirty="0" smtClean="0"/>
              <a:t>    - ملازم الصید</a:t>
            </a:r>
          </a:p>
          <a:p>
            <a:pPr algn="r"/>
            <a:r>
              <a:rPr lang="ar-SA" sz="3200" dirty="0" smtClean="0"/>
              <a:t>    - ملازم میكانیكي للصید</a:t>
            </a:r>
          </a:p>
          <a:p>
            <a:pPr algn="r"/>
            <a:r>
              <a:rPr lang="ar-SA" sz="3200" dirty="0" smtClean="0"/>
              <a:t>    - معالجة وتثمین منتجات الصید  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1285852" y="5715016"/>
            <a:ext cx="6572296" cy="954107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 err="1" smtClean="0"/>
              <a:t>بكالوریا</a:t>
            </a:r>
            <a:r>
              <a:rPr lang="ar-SA" sz="2800" b="1" dirty="0" smtClean="0"/>
              <a:t> علمیة أو تقنیة</a:t>
            </a:r>
          </a:p>
          <a:p>
            <a:pPr algn="ctr"/>
            <a:r>
              <a:rPr lang="ar-SA" sz="2800" b="1" dirty="0" smtClean="0"/>
              <a:t>21 سنة على الأكثر في </a:t>
            </a:r>
            <a:r>
              <a:rPr lang="ar-SA" sz="2800" b="1" dirty="0" err="1" smtClean="0"/>
              <a:t>ن</a:t>
            </a:r>
            <a:r>
              <a:rPr lang="ar-SA" sz="2800" b="1" dirty="0" smtClean="0"/>
              <a:t>ھ</a:t>
            </a:r>
            <a:r>
              <a:rPr lang="ar-SA" sz="2800" b="1" dirty="0" err="1" smtClean="0"/>
              <a:t>ایة</a:t>
            </a:r>
            <a:r>
              <a:rPr lang="ar-SA" sz="2800" b="1" dirty="0" smtClean="0"/>
              <a:t> سنة الترشیح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71670" y="285728"/>
            <a:ext cx="4071966" cy="1021556"/>
          </a:xfrm>
          <a:prstGeom prst="roundRect">
            <a:avLst>
              <a:gd name="adj" fmla="val 26019"/>
            </a:avLst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ملف الترشیح</a:t>
            </a:r>
            <a:endParaRPr lang="fr-FR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28596" y="1571612"/>
            <a:ext cx="8143932" cy="4869418"/>
          </a:xfrm>
          <a:prstGeom prst="roundRect">
            <a:avLst>
              <a:gd name="adj" fmla="val 7978"/>
            </a:avLst>
          </a:prstGeom>
          <a:blipFill>
            <a:blip r:embed="rId2"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SA" sz="2800" b="1" dirty="0" smtClean="0"/>
              <a:t>یتكون ملف الترشیح من الوثائق التالیة :</a:t>
            </a:r>
          </a:p>
          <a:p>
            <a:pPr algn="r"/>
            <a:r>
              <a:rPr lang="ar-SA" sz="2800" b="1" dirty="0" smtClean="0"/>
              <a:t>طلب خطي </a:t>
            </a:r>
          </a:p>
          <a:p>
            <a:pPr algn="r"/>
            <a:r>
              <a:rPr lang="ar-SA" sz="2800" b="1" dirty="0" smtClean="0"/>
              <a:t>عقد الازدیاد </a:t>
            </a:r>
          </a:p>
          <a:p>
            <a:pPr algn="r"/>
            <a:r>
              <a:rPr lang="ar-SA" sz="2800" b="1" dirty="0" smtClean="0"/>
              <a:t>شھ</a:t>
            </a:r>
            <a:r>
              <a:rPr lang="ar-SA" sz="2800" b="1" dirty="0" err="1" smtClean="0"/>
              <a:t>ادة</a:t>
            </a:r>
            <a:r>
              <a:rPr lang="ar-SA" sz="2800" b="1" dirty="0" smtClean="0"/>
              <a:t> مدرسیة للسنة </a:t>
            </a:r>
            <a:r>
              <a:rPr lang="ar-SA" sz="2800" b="1" dirty="0" err="1" smtClean="0"/>
              <a:t>الن</a:t>
            </a:r>
            <a:r>
              <a:rPr lang="ar-SA" sz="2800" b="1" dirty="0" smtClean="0"/>
              <a:t>ھ</a:t>
            </a:r>
            <a:r>
              <a:rPr lang="ar-SA" sz="2800" b="1" dirty="0" err="1" smtClean="0"/>
              <a:t>ائیة</a:t>
            </a:r>
            <a:r>
              <a:rPr lang="ar-SA" sz="2800" b="1" dirty="0" smtClean="0"/>
              <a:t> بالتعلیم الثانوي </a:t>
            </a:r>
          </a:p>
          <a:p>
            <a:pPr algn="r"/>
            <a:r>
              <a:rPr lang="ar-SA" sz="2800" b="1" dirty="0" smtClean="0"/>
              <a:t>بیان التنقیط للسنة الأولى من سلك البكالوریا </a:t>
            </a:r>
            <a:r>
              <a:rPr lang="ar-SA" sz="2800" b="1" dirty="0" err="1" smtClean="0"/>
              <a:t>و</a:t>
            </a:r>
            <a:r>
              <a:rPr lang="ar-SA" sz="2800" b="1" dirty="0" smtClean="0"/>
              <a:t> الدورة الأولى من السنة الثانیة </a:t>
            </a:r>
            <a:r>
              <a:rPr lang="ar-SA" sz="2800" b="1" dirty="0" err="1" smtClean="0"/>
              <a:t>بكالوریا</a:t>
            </a:r>
            <a:r>
              <a:rPr lang="ar-SA" sz="2800" b="1" dirty="0" smtClean="0"/>
              <a:t> </a:t>
            </a:r>
          </a:p>
          <a:p>
            <a:pPr algn="r"/>
            <a:r>
              <a:rPr lang="ar-SA" sz="2800" b="1" dirty="0" smtClean="0"/>
              <a:t>نسخة مصادق علیھا من </a:t>
            </a:r>
            <a:r>
              <a:rPr lang="ar-SA" sz="2800" b="1" dirty="0" err="1" smtClean="0"/>
              <a:t>ش</a:t>
            </a:r>
            <a:r>
              <a:rPr lang="ar-SA" sz="2800" b="1" dirty="0" smtClean="0"/>
              <a:t>ھ</a:t>
            </a:r>
            <a:r>
              <a:rPr lang="ar-SA" sz="2800" b="1" dirty="0" err="1" smtClean="0"/>
              <a:t>ادة</a:t>
            </a:r>
            <a:r>
              <a:rPr lang="ar-SA" sz="2800" b="1" dirty="0" smtClean="0"/>
              <a:t> البكالوریا . </a:t>
            </a:r>
          </a:p>
          <a:p>
            <a:pPr algn="r"/>
            <a:r>
              <a:rPr lang="ar-SA" sz="2800" b="1" dirty="0" smtClean="0"/>
              <a:t>نسخة مصادق علیھا من بطاقة التعریف الوطنیة . </a:t>
            </a:r>
          </a:p>
          <a:p>
            <a:pPr algn="r"/>
            <a:r>
              <a:rPr lang="ar-SA" sz="2800" b="1" dirty="0" smtClean="0"/>
              <a:t>3 صور شمسیة </a:t>
            </a:r>
          </a:p>
          <a:p>
            <a:pPr algn="r"/>
            <a:r>
              <a:rPr lang="ar-SA" sz="2800" b="1" dirty="0" smtClean="0"/>
              <a:t>3 </a:t>
            </a:r>
            <a:r>
              <a:rPr lang="ar-SA" sz="2800" b="1" dirty="0" err="1" smtClean="0"/>
              <a:t>أظرفة</a:t>
            </a:r>
            <a:r>
              <a:rPr lang="ar-SA" sz="2800" b="1" dirty="0" smtClean="0"/>
              <a:t> </a:t>
            </a:r>
            <a:r>
              <a:rPr lang="ar-SA" sz="2800" b="1" dirty="0" err="1" smtClean="0"/>
              <a:t>متنبرة</a:t>
            </a:r>
            <a:r>
              <a:rPr lang="ar-SA" sz="2800" b="1" dirty="0" smtClean="0"/>
              <a:t>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1000108"/>
            <a:ext cx="8072494" cy="3987463"/>
          </a:xfrm>
          <a:prstGeom prst="horizontalScroll">
            <a:avLst>
              <a:gd name="adj" fmla="val 18131"/>
            </a:avLst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4000" b="1" dirty="0" smtClean="0">
                <a:solidFill>
                  <a:srgbClr val="00B0F0"/>
                </a:solidFill>
              </a:rPr>
              <a:t>المدرسة الوطنیة للفلاحة</a:t>
            </a:r>
          </a:p>
          <a:p>
            <a:pPr algn="ctr"/>
            <a:r>
              <a:rPr lang="ar-SA" sz="4000" b="1" dirty="0" smtClean="0">
                <a:solidFill>
                  <a:srgbClr val="00B0F0"/>
                </a:solidFill>
              </a:rPr>
              <a:t>-مكنــــاس-</a:t>
            </a:r>
          </a:p>
          <a:p>
            <a:pPr algn="ctr"/>
            <a:r>
              <a:rPr lang="fr-FR" sz="4000" b="1" dirty="0" smtClean="0">
                <a:solidFill>
                  <a:srgbClr val="7030A0"/>
                </a:solidFill>
              </a:rPr>
              <a:t> www.enameknes.ac.ma</a:t>
            </a:r>
            <a:endParaRPr lang="ar-SA" sz="4000" b="1" dirty="0" smtClean="0">
              <a:solidFill>
                <a:srgbClr val="7030A0"/>
              </a:solidFill>
            </a:endParaRPr>
          </a:p>
          <a:p>
            <a:pPr algn="ctr"/>
            <a:endParaRPr lang="ar-SA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00166" y="500042"/>
            <a:ext cx="6000792" cy="959584"/>
          </a:xfrm>
          <a:prstGeom prst="snip2SameRect">
            <a:avLst>
              <a:gd name="adj1" fmla="val 16667"/>
              <a:gd name="adj2" fmla="val 10576"/>
            </a:avLst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التكوین </a:t>
            </a:r>
            <a:r>
              <a:rPr lang="ar-SA" sz="4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والش</a:t>
            </a:r>
            <a:r>
              <a:rPr lang="ar-SA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ھ</a:t>
            </a:r>
            <a:r>
              <a:rPr lang="ar-SA" sz="4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ادات</a:t>
            </a:r>
            <a:endParaRPr lang="fr-FR" sz="4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71472" y="2000240"/>
            <a:ext cx="7858180" cy="1203246"/>
          </a:xfrm>
          <a:prstGeom prst="roundRect">
            <a:avLst>
              <a:gd name="adj" fmla="val 36060"/>
            </a:avLst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یتم تحضیر دبلوم </a:t>
            </a:r>
            <a:r>
              <a:rPr lang="ar-SA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</a:t>
            </a:r>
            <a:r>
              <a:rPr lang="ar-SA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ھندس فلاحي بالمدرسة الوطنیة للفلاحة بمكناس خلال 5 سنوات في عدة تخصصات :</a:t>
            </a:r>
            <a:endParaRPr lang="fr-FR" sz="28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57158" y="3889252"/>
            <a:ext cx="8286808" cy="2331184"/>
          </a:xfrm>
          <a:prstGeom prst="horizontalScroll">
            <a:avLst>
              <a:gd name="adj" fmla="val 11329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600" dirty="0" smtClean="0">
                <a:solidFill>
                  <a:srgbClr val="FFFF00"/>
                </a:solidFill>
              </a:rPr>
              <a:t>-الإنتاج النباتي والحیواني.</a:t>
            </a:r>
          </a:p>
          <a:p>
            <a:pPr algn="r"/>
            <a:r>
              <a:rPr lang="ar-SA" sz="3600" dirty="0" smtClean="0">
                <a:solidFill>
                  <a:srgbClr val="FFFF00"/>
                </a:solidFill>
              </a:rPr>
              <a:t>-وقایة النباتات.</a:t>
            </a:r>
          </a:p>
          <a:p>
            <a:pPr algn="r"/>
            <a:r>
              <a:rPr lang="ar-SA" sz="3600" dirty="0" smtClean="0">
                <a:solidFill>
                  <a:srgbClr val="FFFF00"/>
                </a:solidFill>
              </a:rPr>
              <a:t>-الإرشاد </a:t>
            </a:r>
            <a:r>
              <a:rPr lang="ar-SA" sz="3600" dirty="0" err="1" smtClean="0">
                <a:solidFill>
                  <a:srgbClr val="FFFF00"/>
                </a:solidFill>
              </a:rPr>
              <a:t>الفلاحي</a:t>
            </a:r>
            <a:r>
              <a:rPr lang="ar-SA" sz="3600" dirty="0" smtClean="0">
                <a:solidFill>
                  <a:srgbClr val="FFFF00"/>
                </a:solidFill>
              </a:rPr>
              <a:t> وعلوم وتقنیات الأشجار المثمرة .</a:t>
            </a:r>
            <a:r>
              <a:rPr lang="fr-FR" sz="3600" dirty="0" smtClean="0">
                <a:solidFill>
                  <a:srgbClr val="FFFF00"/>
                </a:solidFill>
              </a:rPr>
              <a:t> </a:t>
            </a:r>
            <a:endParaRPr lang="fr-FR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642918"/>
            <a:ext cx="8572528" cy="600076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000232" y="-23"/>
            <a:ext cx="4214842" cy="777597"/>
          </a:xfrm>
          <a:prstGeom prst="roundRect">
            <a:avLst>
              <a:gd name="adj" fmla="val 30027"/>
            </a:avLst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المعـــــــــــاهد</a:t>
            </a:r>
            <a:endParaRPr lang="fr-FR" sz="3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71472" y="2428868"/>
            <a:ext cx="7858180" cy="1055608"/>
          </a:xfrm>
          <a:prstGeom prst="roundRect">
            <a:avLst>
              <a:gd name="adj" fmla="val 2660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800" dirty="0"/>
              <a:t>قبل الاختيار وتغيير التوجيه، لابد من التفكير في مشروعكم الشخصي والمهني.</a:t>
            </a: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1142976" y="500042"/>
            <a:ext cx="6429420" cy="1558052"/>
          </a:xfrm>
          <a:prstGeom prst="ellipseRibbon">
            <a:avLst>
              <a:gd name="adj1" fmla="val 21152"/>
              <a:gd name="adj2" fmla="val 64111"/>
              <a:gd name="adj3" fmla="val 12500"/>
            </a:avLst>
          </a:prstGeom>
          <a:solidFill>
            <a:srgbClr val="92D05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ar-SA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تنبيــــــــــــهات!!</a:t>
            </a:r>
            <a:endParaRPr lang="fr-FR" sz="6600" b="1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643570" y="4254120"/>
            <a:ext cx="2286016" cy="1532334"/>
          </a:xfrm>
          <a:prstGeom prst="roundRect">
            <a:avLst>
              <a:gd name="adj" fmla="val 2253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2800" dirty="0"/>
              <a:t>اختاروا مساركم الدراسي انطلاقا </a:t>
            </a:r>
            <a:r>
              <a:rPr lang="ar-SA" sz="2800" dirty="0" smtClean="0"/>
              <a:t>من: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1142976" y="3929066"/>
            <a:ext cx="3429024" cy="646986"/>
          </a:xfrm>
          <a:prstGeom prst="wedgeRoundRectCallout">
            <a:avLst>
              <a:gd name="adj1" fmla="val 76590"/>
              <a:gd name="adj2" fmla="val 62499"/>
              <a:gd name="adj3" fmla="val 16667"/>
            </a:avLst>
          </a:prstGeom>
          <a:blipFill>
            <a:blip r:embed="rId2"/>
            <a:tile tx="0" ty="0" sx="100000" sy="100000" flip="none" algn="tl"/>
          </a:blip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مؤهلاتكم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42976" y="4786322"/>
            <a:ext cx="3429024" cy="646986"/>
          </a:xfrm>
          <a:prstGeom prst="wedgeRoundRectCallout">
            <a:avLst>
              <a:gd name="adj1" fmla="val 77639"/>
              <a:gd name="adj2" fmla="val 14810"/>
              <a:gd name="adj3" fmla="val 16667"/>
            </a:avLst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قدراتكم</a:t>
            </a:r>
            <a:endParaRPr lang="fr-FR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142976" y="5710972"/>
            <a:ext cx="3500462" cy="646986"/>
          </a:xfrm>
          <a:prstGeom prst="wedgeRoundRectCallout">
            <a:avLst>
              <a:gd name="adj1" fmla="val 76765"/>
              <a:gd name="adj2" fmla="val -65896"/>
              <a:gd name="adj3" fmla="val 16667"/>
            </a:avLst>
          </a:prstGeom>
          <a:blipFill>
            <a:blip r:embed="rId2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رغباتكم </a:t>
            </a:r>
            <a:r>
              <a:rPr lang="ar-SA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حسب الأولوية</a:t>
            </a:r>
            <a:endParaRPr lang="fr-FR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71736" y="16353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المدارس</a:t>
            </a:r>
            <a:endParaRPr lang="fr-FR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Image 2" descr="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7858180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5266"/>
            <a:ext cx="7929618" cy="6428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36536"/>
            <a:ext cx="7786742" cy="6621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285729"/>
            <a:ext cx="8072494" cy="2034123"/>
          </a:xfrm>
          <a:prstGeom prst="ellipseRibbon2">
            <a:avLst>
              <a:gd name="adj1" fmla="val 25000"/>
              <a:gd name="adj2" fmla="val 57414"/>
              <a:gd name="adj3" fmla="val 12500"/>
            </a:avLst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8800" b="1" dirty="0" smtClean="0">
                <a:ln/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الأقسام التحضیریة</a:t>
            </a:r>
            <a:endParaRPr lang="fr-FR" sz="8800" b="1" dirty="0">
              <a:ln/>
              <a:solidFill>
                <a:schemeClr val="accent3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14612" y="2786058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7200" b="1" cap="all" dirty="0" smtClean="0">
                <a:ln/>
                <a:solidFill>
                  <a:srgbClr val="CC511A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ndalus" pitchFamily="18" charset="-78"/>
                <a:cs typeface="Andalus" pitchFamily="18" charset="-78"/>
              </a:rPr>
              <a:t>تقدیم</a:t>
            </a:r>
            <a:endParaRPr lang="fr-FR" sz="7200" b="1" cap="all" dirty="0">
              <a:ln/>
              <a:solidFill>
                <a:srgbClr val="CC511A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71472" y="4143356"/>
            <a:ext cx="7929618" cy="15323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ar-SA" sz="2800" dirty="0" smtClean="0"/>
              <a:t>یمكن لتلامیذ السنة </a:t>
            </a:r>
            <a:r>
              <a:rPr lang="ar-SA" sz="2800" dirty="0" err="1" smtClean="0"/>
              <a:t>الن</a:t>
            </a:r>
            <a:r>
              <a:rPr lang="ar-SA" sz="2800" dirty="0" smtClean="0"/>
              <a:t>ھ</a:t>
            </a:r>
            <a:r>
              <a:rPr lang="ar-SA" sz="2800" dirty="0" err="1" smtClean="0"/>
              <a:t>ائیة</a:t>
            </a:r>
            <a:r>
              <a:rPr lang="ar-SA" sz="2800" dirty="0" smtClean="0"/>
              <a:t> من التعلیم </a:t>
            </a:r>
            <a:r>
              <a:rPr lang="ar-SA" sz="2800" dirty="0" err="1" smtClean="0"/>
              <a:t>التأ</a:t>
            </a:r>
            <a:r>
              <a:rPr lang="ar-SA" sz="2800" dirty="0" smtClean="0"/>
              <a:t>ھیلي في شعب معینة ترشیح أنفسھم لولوج الأقسام التحضیریة. وتوجد ھ</a:t>
            </a:r>
            <a:r>
              <a:rPr lang="ar-SA" sz="2800" dirty="0" err="1" smtClean="0"/>
              <a:t>ذه</a:t>
            </a:r>
            <a:r>
              <a:rPr lang="ar-SA" sz="2800" dirty="0" smtClean="0"/>
              <a:t> الأقسام غالبا </a:t>
            </a:r>
            <a:r>
              <a:rPr lang="ar-SA" sz="2800" dirty="0" err="1" smtClean="0"/>
              <a:t>بثانویات</a:t>
            </a:r>
            <a:r>
              <a:rPr lang="ar-SA" sz="2800" dirty="0" smtClean="0"/>
              <a:t> </a:t>
            </a:r>
            <a:r>
              <a:rPr lang="ar-SA" sz="2800" dirty="0" err="1" smtClean="0"/>
              <a:t>تأ</a:t>
            </a:r>
            <a:r>
              <a:rPr lang="ar-SA" sz="2800" dirty="0" smtClean="0"/>
              <a:t>ھ</a:t>
            </a:r>
            <a:r>
              <a:rPr lang="ar-SA" sz="2800" dirty="0" err="1" smtClean="0"/>
              <a:t>یلیة</a:t>
            </a:r>
            <a:r>
              <a:rPr lang="ar-SA" sz="2800" dirty="0" smtClean="0"/>
              <a:t> و تستمر الدراسة </a:t>
            </a:r>
            <a:r>
              <a:rPr lang="ar-SA" sz="2800" dirty="0" err="1" smtClean="0"/>
              <a:t>ب</a:t>
            </a:r>
            <a:r>
              <a:rPr lang="ar-SA" sz="2800" dirty="0" smtClean="0"/>
              <a:t>ھا سنتین.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1928794" y="5857892"/>
            <a:ext cx="5214974" cy="680085"/>
          </a:xfrm>
          <a:prstGeom prst="roundRect">
            <a:avLst>
              <a:gd name="adj" fmla="val 40243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www.men.gov.ma/cpge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28728" y="285728"/>
            <a:ext cx="5786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6600" b="1" dirty="0" smtClean="0">
                <a:solidFill>
                  <a:srgbClr val="CC511A"/>
                </a:solidFill>
                <a:latin typeface="Andalus" pitchFamily="18" charset="-78"/>
                <a:cs typeface="Andalus" pitchFamily="18" charset="-78"/>
              </a:rPr>
              <a:t>شروط الترشیح والقبول:</a:t>
            </a:r>
            <a:endParaRPr lang="fr-FR" sz="6600" dirty="0">
              <a:solidFill>
                <a:srgbClr val="CC511A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7158" y="1428736"/>
            <a:ext cx="8286808" cy="4699337"/>
          </a:xfrm>
          <a:prstGeom prst="roundRect">
            <a:avLst>
              <a:gd name="adj" fmla="val 756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b="1" dirty="0" smtClean="0"/>
              <a:t>یشترط في </a:t>
            </a:r>
            <a:r>
              <a:rPr lang="ar-SA" sz="3200" b="1" dirty="0" err="1" smtClean="0"/>
              <a:t>المترشح</a:t>
            </a:r>
            <a:r>
              <a:rPr lang="ar-SA" sz="3200" b="1" dirty="0" smtClean="0"/>
              <a:t> لھ</a:t>
            </a:r>
            <a:r>
              <a:rPr lang="ar-SA" sz="3200" b="1" dirty="0" err="1" smtClean="0"/>
              <a:t>ذه</a:t>
            </a:r>
            <a:r>
              <a:rPr lang="ar-SA" sz="3200" b="1" dirty="0" smtClean="0"/>
              <a:t> الأقسام أن :</a:t>
            </a:r>
          </a:p>
          <a:p>
            <a:pPr algn="r"/>
            <a:r>
              <a:rPr lang="ar-SA" sz="3200" b="1" dirty="0" smtClean="0"/>
              <a:t>     </a:t>
            </a:r>
          </a:p>
          <a:p>
            <a:pPr algn="r"/>
            <a:r>
              <a:rPr lang="ar-SA" sz="3200" b="1" dirty="0" smtClean="0"/>
              <a:t>     یكون </a:t>
            </a:r>
            <a:r>
              <a:rPr lang="ar-SA" sz="3200" b="1" dirty="0" err="1" smtClean="0"/>
              <a:t>ممدرسا</a:t>
            </a:r>
            <a:r>
              <a:rPr lang="ar-SA" sz="3200" b="1" dirty="0" smtClean="0"/>
              <a:t> و یتابع دراسته بالسنة الختامیة من سلك البكالوریا في مؤسسة للتربیة والتعلیم العمومي أو الخصوصي، ویكون قد تابع دراسته بالسنة الأولى من سلك البكالوریا بإحدى ھ</a:t>
            </a:r>
            <a:r>
              <a:rPr lang="ar-SA" sz="3200" b="1" dirty="0" err="1" smtClean="0"/>
              <a:t>ده</a:t>
            </a:r>
            <a:r>
              <a:rPr lang="ar-SA" sz="3200" b="1" dirty="0" smtClean="0"/>
              <a:t> المؤسسات؛</a:t>
            </a:r>
          </a:p>
          <a:p>
            <a:pPr algn="r"/>
            <a:r>
              <a:rPr lang="ar-SA" sz="3200" b="1" dirty="0" smtClean="0"/>
              <a:t>     </a:t>
            </a:r>
          </a:p>
          <a:p>
            <a:pPr algn="r"/>
            <a:r>
              <a:rPr lang="ar-SA" sz="3200" b="1" dirty="0" smtClean="0"/>
              <a:t>    لا یتجاوز عمره 21 سنة قبل 31 </a:t>
            </a:r>
            <a:r>
              <a:rPr lang="ar-SA" sz="3200" b="1" dirty="0" err="1" smtClean="0"/>
              <a:t>دجنبر</a:t>
            </a:r>
            <a:r>
              <a:rPr lang="ar-SA" sz="3200" b="1" dirty="0" smtClean="0"/>
              <a:t> من سنة الترشیح؛ </a:t>
            </a:r>
          </a:p>
          <a:p>
            <a:pPr algn="r"/>
            <a:r>
              <a:rPr lang="ar-SA" sz="3200" b="1" dirty="0" smtClean="0"/>
              <a:t>    لا یقل المعدل* المحصل علیھ عن 13 من 20 ،</a:t>
            </a:r>
            <a:endParaRPr lang="fr-FR" sz="3200" b="1" dirty="0"/>
          </a:p>
        </p:txBody>
      </p:sp>
      <p:sp>
        <p:nvSpPr>
          <p:cNvPr id="6" name="Soleil 5"/>
          <p:cNvSpPr/>
          <p:nvPr/>
        </p:nvSpPr>
        <p:spPr>
          <a:xfrm>
            <a:off x="8143900" y="2643182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oleil 6"/>
          <p:cNvSpPr/>
          <p:nvPr/>
        </p:nvSpPr>
        <p:spPr>
          <a:xfrm>
            <a:off x="8143900" y="5072074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oleil 7"/>
          <p:cNvSpPr/>
          <p:nvPr/>
        </p:nvSpPr>
        <p:spPr>
          <a:xfrm>
            <a:off x="8143900" y="5572140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5852" y="142852"/>
            <a:ext cx="6500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7200" b="1" dirty="0" smtClean="0">
                <a:solidFill>
                  <a:srgbClr val="CC511A"/>
                </a:solidFill>
                <a:latin typeface="Andalus" pitchFamily="18" charset="-78"/>
                <a:cs typeface="Andalus" pitchFamily="18" charset="-78"/>
              </a:rPr>
              <a:t>بعض الآفاق الدراسیة والمهنیة:</a:t>
            </a:r>
            <a:endParaRPr lang="fr-FR" sz="7200" dirty="0">
              <a:solidFill>
                <a:srgbClr val="CC511A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57158" y="2643182"/>
            <a:ext cx="8215370" cy="3312200"/>
          </a:xfrm>
          <a:prstGeom prst="roundRect">
            <a:avLst>
              <a:gd name="adj" fmla="val 1423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ar-SA" sz="3200" dirty="0" smtClean="0"/>
              <a:t>    یمكن لطلبة السنة الثانیة بالأقسام التحضیریة الریاضیة والتقنیة اجتیاز المباراة الوطنیة المشتركة لولوج بعض المدارس والمعاھد العلیا لتكوین المھ</a:t>
            </a:r>
            <a:r>
              <a:rPr lang="ar-SA" sz="3200" dirty="0" err="1" smtClean="0"/>
              <a:t>ندسین</a:t>
            </a:r>
            <a:r>
              <a:rPr lang="ar-SA" sz="3200" dirty="0" smtClean="0"/>
              <a:t>.. كما فتح لطلبة الشعب الأخرى التباري لدخول شعبة </a:t>
            </a:r>
            <a:r>
              <a:rPr lang="ar-SA" sz="3200" dirty="0" err="1" smtClean="0"/>
              <a:t>التبریز</a:t>
            </a:r>
            <a:r>
              <a:rPr lang="ar-SA" sz="3200" dirty="0" smtClean="0"/>
              <a:t> للتعلیم الثانوي.. و  بإمكان  طلبة  الأقسام   التحضیریة  اجتیاز مباریات  ولوج</a:t>
            </a:r>
          </a:p>
          <a:p>
            <a:pPr algn="r"/>
            <a:r>
              <a:rPr lang="ar-SA" sz="3200" dirty="0" smtClean="0"/>
              <a:t>مدارس </a:t>
            </a:r>
            <a:r>
              <a:rPr lang="ar-SA" sz="3200" dirty="0" err="1" smtClean="0"/>
              <a:t>ومعا</a:t>
            </a:r>
            <a:r>
              <a:rPr lang="ar-SA" sz="3200" dirty="0" smtClean="0"/>
              <a:t>ھد علیا مغربیة وأجنبیة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14282" y="1000108"/>
            <a:ext cx="8501122" cy="3965496"/>
          </a:xfrm>
          <a:prstGeom prst="ellipseRibbon2">
            <a:avLst>
              <a:gd name="adj1" fmla="val 25000"/>
              <a:gd name="adj2" fmla="val 61909"/>
              <a:gd name="adj3" fmla="val 12500"/>
            </a:avLst>
          </a:prstGeom>
          <a:solidFill>
            <a:srgbClr val="92D050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8800" b="1" dirty="0" smtClean="0">
                <a:ln/>
                <a:solidFill>
                  <a:schemeClr val="accent3"/>
                </a:solidFill>
                <a:latin typeface="Arabic Typesetting" pitchFamily="66" charset="-78"/>
                <a:cs typeface="Arabic Typesetting" pitchFamily="66" charset="-78"/>
              </a:rPr>
              <a:t>تكوینات في قطاع الصحة</a:t>
            </a:r>
            <a:endParaRPr lang="fr-FR" sz="8800" b="1" dirty="0">
              <a:ln/>
              <a:solidFill>
                <a:schemeClr val="accent3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71604" y="500042"/>
            <a:ext cx="5214974" cy="1120319"/>
          </a:xfrm>
          <a:prstGeom prst="snip2SameRect">
            <a:avLst>
              <a:gd name="adj1" fmla="val 31352"/>
              <a:gd name="adj2" fmla="val 2121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SA" sz="4800" b="1" dirty="0" smtClean="0">
                <a:ln/>
                <a:solidFill>
                  <a:srgbClr val="FFFF00"/>
                </a:solidFill>
              </a:rPr>
              <a:t>ملف الترشیح:</a:t>
            </a:r>
            <a:endParaRPr lang="fr-FR" sz="4800" b="1" dirty="0">
              <a:ln/>
              <a:solidFill>
                <a:srgbClr val="FFFF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714480" y="1928802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200" dirty="0" smtClean="0">
                <a:latin typeface="Angsana New" pitchFamily="18" charset="-34"/>
              </a:rPr>
              <a:t>یتكون ملف الترشیح من الوثائق التالیة :</a:t>
            </a:r>
            <a:endParaRPr lang="fr-FR" sz="3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4282" y="2714620"/>
            <a:ext cx="8429684" cy="3371136"/>
          </a:xfrm>
          <a:prstGeom prst="roundRect">
            <a:avLst>
              <a:gd name="adj" fmla="val 11809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200" dirty="0" smtClean="0"/>
              <a:t>   طلب خطي یبین الشعبة المختارة؛ </a:t>
            </a:r>
          </a:p>
          <a:p>
            <a:pPr algn="r"/>
            <a:r>
              <a:rPr lang="ar-SA" sz="3200" dirty="0" smtClean="0"/>
              <a:t>   نسخة طبق الأصل </a:t>
            </a:r>
            <a:r>
              <a:rPr lang="ar-SA" sz="3200" dirty="0" err="1" smtClean="0"/>
              <a:t>لش</a:t>
            </a:r>
            <a:r>
              <a:rPr lang="ar-SA" sz="3200" dirty="0" smtClean="0"/>
              <a:t>ھ</a:t>
            </a:r>
            <a:r>
              <a:rPr lang="ar-SA" sz="3200" dirty="0" err="1" smtClean="0"/>
              <a:t>ادة</a:t>
            </a:r>
            <a:r>
              <a:rPr lang="ar-SA" sz="3200" dirty="0" smtClean="0"/>
              <a:t> البكالوریا؛ </a:t>
            </a:r>
          </a:p>
          <a:p>
            <a:pPr algn="r"/>
            <a:r>
              <a:rPr lang="ar-SA" sz="3200" dirty="0" smtClean="0"/>
              <a:t>   نسخة طبق الأصل لكشف نقط البكالوریا مسلمة من الأكادیمیة </a:t>
            </a:r>
            <a:r>
              <a:rPr lang="ar-SA" sz="3200" dirty="0" err="1" smtClean="0"/>
              <a:t>الج</a:t>
            </a:r>
            <a:r>
              <a:rPr lang="ar-SA" sz="3200" dirty="0" smtClean="0"/>
              <a:t>ھ</a:t>
            </a:r>
            <a:r>
              <a:rPr lang="ar-SA" sz="3200" dirty="0" err="1" smtClean="0"/>
              <a:t>ویة</a:t>
            </a:r>
            <a:r>
              <a:rPr lang="ar-SA" sz="3200" dirty="0" smtClean="0"/>
              <a:t> للتربیة والتكوین؛</a:t>
            </a:r>
          </a:p>
          <a:p>
            <a:pPr algn="r"/>
            <a:r>
              <a:rPr lang="ar-SA" sz="3200" dirty="0" smtClean="0"/>
              <a:t>   نسخة طبق الأصل لبطاقة التعریف الوطنیة؛ </a:t>
            </a:r>
          </a:p>
          <a:p>
            <a:pPr algn="r"/>
            <a:r>
              <a:rPr lang="ar-SA" sz="3200" dirty="0" smtClean="0"/>
              <a:t>   ثلاثة </a:t>
            </a:r>
            <a:r>
              <a:rPr lang="ar-SA" sz="3200" dirty="0" err="1" smtClean="0"/>
              <a:t>أظرفة</a:t>
            </a:r>
            <a:r>
              <a:rPr lang="ar-SA" sz="3200" dirty="0" smtClean="0"/>
              <a:t> </a:t>
            </a:r>
            <a:r>
              <a:rPr lang="ar-SA" sz="3200" dirty="0" err="1" smtClean="0"/>
              <a:t>متنبرة</a:t>
            </a:r>
            <a:r>
              <a:rPr lang="ar-SA" sz="3200" dirty="0" smtClean="0"/>
              <a:t> تحمل اسم وعنوان المرشح.</a:t>
            </a:r>
            <a:endParaRPr lang="fr-FR" sz="3200" dirty="0"/>
          </a:p>
        </p:txBody>
      </p:sp>
      <p:sp>
        <p:nvSpPr>
          <p:cNvPr id="5" name="Soleil 4"/>
          <p:cNvSpPr/>
          <p:nvPr/>
        </p:nvSpPr>
        <p:spPr>
          <a:xfrm>
            <a:off x="8286776" y="5357826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oleil 5"/>
          <p:cNvSpPr/>
          <p:nvPr/>
        </p:nvSpPr>
        <p:spPr>
          <a:xfrm>
            <a:off x="8286776" y="3929066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oleil 6"/>
          <p:cNvSpPr/>
          <p:nvPr/>
        </p:nvSpPr>
        <p:spPr>
          <a:xfrm>
            <a:off x="8286776" y="3429000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oleil 7"/>
          <p:cNvSpPr/>
          <p:nvPr/>
        </p:nvSpPr>
        <p:spPr>
          <a:xfrm>
            <a:off x="8286776" y="2928934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oleil 8"/>
          <p:cNvSpPr/>
          <p:nvPr/>
        </p:nvSpPr>
        <p:spPr>
          <a:xfrm>
            <a:off x="8286776" y="4857760"/>
            <a:ext cx="357190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14414" y="71414"/>
            <a:ext cx="6143668" cy="1327249"/>
          </a:xfrm>
          <a:prstGeom prst="snip2SameRect">
            <a:avLst>
              <a:gd name="adj1" fmla="val 21538"/>
              <a:gd name="adj2" fmla="val 1717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FF00"/>
                </a:solidFill>
              </a:rPr>
              <a:t>تخصصات التكوین حسب البكالوریا المطلوبة:</a:t>
            </a:r>
            <a:endParaRPr lang="fr-FR" sz="3200" dirty="0">
              <a:solidFill>
                <a:srgbClr val="FFFF00"/>
              </a:solidFill>
            </a:endParaRPr>
          </a:p>
        </p:txBody>
      </p:sp>
      <p:pic>
        <p:nvPicPr>
          <p:cNvPr id="3" name="Image 2" descr="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3050"/>
            <a:ext cx="8929718" cy="52149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28662" y="2285992"/>
            <a:ext cx="1143008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28662" y="3714752"/>
            <a:ext cx="1143008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928662" y="4857760"/>
            <a:ext cx="1143008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928662" y="6286520"/>
            <a:ext cx="1143008" cy="35719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فنون التعامل الناس التأثير فيهم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643314"/>
            <a:ext cx="564360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857224" y="1428736"/>
            <a:ext cx="7358114" cy="442915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68248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rtl="1"/>
            <a:r>
              <a:rPr lang="ar-SA" sz="3600" b="1" kern="10" cap="all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abic Typesetting" pitchFamily="66" charset="-78"/>
                <a:cs typeface="Arabic Typesetting" pitchFamily="66" charset="-78"/>
              </a:rPr>
              <a:t>شكرا على حسن استماعكم</a:t>
            </a:r>
            <a:endParaRPr lang="fr-FR" sz="3600" b="1" kern="10" cap="all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/>
        </p:nvGraphicFramePr>
        <p:xfrm>
          <a:off x="214282" y="214290"/>
          <a:ext cx="8429684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785786" y="1214422"/>
            <a:ext cx="7572428" cy="1957923"/>
          </a:xfrm>
          <a:prstGeom prst="round2DiagRect">
            <a:avLst>
              <a:gd name="adj1" fmla="val 18560"/>
              <a:gd name="adj2" fmla="val 331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SA" sz="3600" dirty="0">
                <a:solidFill>
                  <a:srgbClr val="002060"/>
                </a:solidFill>
              </a:rPr>
              <a:t>يعتبر </a:t>
            </a:r>
            <a:r>
              <a:rPr lang="ar-SA" sz="3600" dirty="0" smtClean="0">
                <a:solidFill>
                  <a:srgbClr val="002060"/>
                </a:solidFill>
              </a:rPr>
              <a:t>الاختيار </a:t>
            </a:r>
            <a:r>
              <a:rPr lang="ar-SA" sz="3600" dirty="0">
                <a:solidFill>
                  <a:srgbClr val="002060"/>
                </a:solidFill>
              </a:rPr>
              <a:t>مثاليا للشعبة الدراسية إذا كان الفرد قادرا على امتلاك معرفة حقيقية </a:t>
            </a:r>
            <a:r>
              <a:rPr lang="ar-SA" sz="3600" dirty="0" smtClean="0">
                <a:solidFill>
                  <a:srgbClr val="002060"/>
                </a:solidFill>
              </a:rPr>
              <a:t>بمسار </a:t>
            </a:r>
            <a:r>
              <a:rPr lang="ar-SA" sz="3600" dirty="0">
                <a:solidFill>
                  <a:srgbClr val="002060"/>
                </a:solidFill>
              </a:rPr>
              <a:t>التكوين </a:t>
            </a:r>
            <a:r>
              <a:rPr lang="ar-SA" sz="3600" dirty="0" err="1">
                <a:solidFill>
                  <a:srgbClr val="002060"/>
                </a:solidFill>
              </a:rPr>
              <a:t>و</a:t>
            </a:r>
            <a:r>
              <a:rPr lang="ar-SA" sz="3600" dirty="0">
                <a:solidFill>
                  <a:srgbClr val="002060"/>
                </a:solidFill>
              </a:rPr>
              <a:t> بالمهن في جميع </a:t>
            </a:r>
            <a:r>
              <a:rPr lang="ar-SA" sz="3600" dirty="0" smtClean="0">
                <a:solidFill>
                  <a:srgbClr val="002060"/>
                </a:solidFill>
              </a:rPr>
              <a:t>أبعادها.</a:t>
            </a:r>
            <a:endParaRPr lang="fr-FR" sz="3600" dirty="0">
              <a:solidFill>
                <a:srgbClr val="00206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00100" y="4429132"/>
            <a:ext cx="7072362" cy="1409283"/>
          </a:xfrm>
          <a:prstGeom prst="roundRect">
            <a:avLst>
              <a:gd name="adj" fmla="val 2660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ar-SA" sz="3600" dirty="0" smtClean="0">
                <a:solidFill>
                  <a:srgbClr val="002060"/>
                </a:solidFill>
              </a:rPr>
              <a:t>وذلك بطرح مجموعة من الأسئلة استفسارية  حول اختيار الشعبة منها:</a:t>
            </a:r>
            <a:endParaRPr lang="fr-FR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662dufrii" descr="http://www.tawjihnet.net/image3-tawjihnet-net/conclus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428596" y="500042"/>
            <a:ext cx="8143868" cy="1461611"/>
          </a:xfrm>
          <a:prstGeom prst="ellipseRibbon">
            <a:avLst>
              <a:gd name="adj1" fmla="val 20071"/>
              <a:gd name="adj2" fmla="val 61869"/>
              <a:gd name="adj3" fmla="val 12500"/>
            </a:avLst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نظام الدراسة بالكليات</a:t>
            </a:r>
            <a:endParaRPr lang="fr-FR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071670" y="3571876"/>
            <a:ext cx="4786346" cy="737473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Semestre  </a:t>
            </a:r>
            <a:r>
              <a:rPr lang="ar-SA" sz="3200" dirty="0" smtClean="0"/>
              <a:t>الفصل</a:t>
            </a:r>
            <a:endParaRPr lang="fr-FR" sz="3200" dirty="0"/>
          </a:p>
        </p:txBody>
      </p:sp>
      <p:sp>
        <p:nvSpPr>
          <p:cNvPr id="6" name="ZoneTexte 5"/>
          <p:cNvSpPr txBox="1"/>
          <p:nvPr/>
        </p:nvSpPr>
        <p:spPr>
          <a:xfrm>
            <a:off x="2071670" y="4786322"/>
            <a:ext cx="4786346" cy="720507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Module  </a:t>
            </a:r>
            <a:r>
              <a:rPr lang="ar-SA" sz="3200" dirty="0" smtClean="0"/>
              <a:t>الوحدة</a:t>
            </a:r>
            <a:endParaRPr lang="fr-FR" sz="3200" dirty="0"/>
          </a:p>
        </p:txBody>
      </p:sp>
      <p:sp>
        <p:nvSpPr>
          <p:cNvPr id="7" name="ZoneTexte 6"/>
          <p:cNvSpPr txBox="1"/>
          <p:nvPr/>
        </p:nvSpPr>
        <p:spPr>
          <a:xfrm>
            <a:off x="2071670" y="5857892"/>
            <a:ext cx="4786346" cy="720507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Elément  </a:t>
            </a:r>
            <a:r>
              <a:rPr lang="ar-SA" sz="3200" dirty="0" smtClean="0"/>
              <a:t>المجزوءة</a:t>
            </a:r>
            <a:r>
              <a:rPr lang="fr-FR" sz="3200" dirty="0" smtClean="0"/>
              <a:t> </a:t>
            </a:r>
            <a:endParaRPr lang="fr-FR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928662" y="2357430"/>
            <a:ext cx="7429552" cy="714851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licence </a:t>
            </a:r>
            <a:r>
              <a:rPr lang="ar-SA" sz="3200" dirty="0" smtClean="0"/>
              <a:t>الإجازة في 3 سنوات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43042" y="1357298"/>
            <a:ext cx="6143668" cy="726162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Master  </a:t>
            </a:r>
            <a:r>
              <a:rPr lang="ar-SA" sz="3200" dirty="0" err="1" smtClean="0"/>
              <a:t>الماستر</a:t>
            </a:r>
            <a:r>
              <a:rPr lang="ar-SA" sz="3200" dirty="0" smtClean="0"/>
              <a:t> في 5 سنوات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2571736" y="3071810"/>
            <a:ext cx="4429156" cy="754440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Doctorat  </a:t>
            </a:r>
            <a:r>
              <a:rPr lang="ar-SA" sz="3200" dirty="0" smtClean="0"/>
              <a:t>الدكتوراه</a:t>
            </a:r>
            <a:endParaRPr lang="fr-FR" sz="3200" dirty="0"/>
          </a:p>
        </p:txBody>
      </p:sp>
      <p:sp>
        <p:nvSpPr>
          <p:cNvPr id="5" name="ZoneTexte 4"/>
          <p:cNvSpPr txBox="1"/>
          <p:nvPr/>
        </p:nvSpPr>
        <p:spPr>
          <a:xfrm>
            <a:off x="1285852" y="4929198"/>
            <a:ext cx="6858048" cy="737473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Département </a:t>
            </a:r>
            <a:r>
              <a:rPr lang="ar-SA" sz="3200" dirty="0" smtClean="0"/>
              <a:t>الشعبة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qu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1379</TotalTime>
  <Words>1271</Words>
  <Application>Microsoft Office PowerPoint</Application>
  <PresentationFormat>Affichage à l'écran (4:3)</PresentationFormat>
  <Paragraphs>173</Paragraphs>
  <Slides>49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49</vt:i4>
      </vt:variant>
    </vt:vector>
  </HeadingPairs>
  <TitlesOfParts>
    <vt:vector size="50" baseType="lpstr">
      <vt:lpstr>Oriel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  <vt:lpstr>Diapositive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user</dc:creator>
  <cp:lastModifiedBy>user</cp:lastModifiedBy>
  <cp:revision>87</cp:revision>
  <dcterms:created xsi:type="dcterms:W3CDTF">2014-02-27T10:42:33Z</dcterms:created>
  <dcterms:modified xsi:type="dcterms:W3CDTF">2014-03-06T00:02:47Z</dcterms:modified>
</cp:coreProperties>
</file>